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5" r:id="rId5"/>
    <p:sldId id="258" r:id="rId6"/>
    <p:sldId id="259" r:id="rId7"/>
    <p:sldId id="263" r:id="rId8"/>
    <p:sldId id="264" r:id="rId9"/>
    <p:sldId id="261" r:id="rId10"/>
    <p:sldId id="267" r:id="rId11"/>
    <p:sldId id="279" r:id="rId12"/>
    <p:sldId id="268" r:id="rId13"/>
    <p:sldId id="269" r:id="rId14"/>
    <p:sldId id="270" r:id="rId15"/>
    <p:sldId id="284" r:id="rId16"/>
    <p:sldId id="285" r:id="rId17"/>
    <p:sldId id="286" r:id="rId18"/>
    <p:sldId id="287" r:id="rId19"/>
    <p:sldId id="289" r:id="rId20"/>
    <p:sldId id="271" r:id="rId21"/>
    <p:sldId id="272" r:id="rId22"/>
    <p:sldId id="273" r:id="rId23"/>
    <p:sldId id="274" r:id="rId24"/>
    <p:sldId id="275" r:id="rId25"/>
    <p:sldId id="276" r:id="rId26"/>
    <p:sldId id="277" r:id="rId27"/>
    <p:sldId id="278" r:id="rId28"/>
    <p:sldId id="280" r:id="rId29"/>
    <p:sldId id="281" r:id="rId30"/>
    <p:sldId id="282" r:id="rId31"/>
    <p:sldId id="283" r:id="rId32"/>
    <p:sldId id="288"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FF00"/>
    <a:srgbClr val="C5C5FF"/>
    <a:srgbClr val="8989FF"/>
    <a:srgbClr val="00FFFF"/>
    <a:srgbClr val="00FF00"/>
    <a:srgbClr val="FF0000"/>
    <a:srgbClr val="C681FF"/>
    <a:srgbClr val="FF8000"/>
    <a:srgbClr val="E1B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6" d="100"/>
          <a:sy n="86" d="100"/>
        </p:scale>
        <p:origin x="42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9T11:18:37.677"/>
    </inkml:context>
    <inkml:brush xml:id="br0">
      <inkml:brushProperty name="width" value="0.1" units="cm"/>
      <inkml:brushProperty name="height" value="0.1" units="cm"/>
      <inkml:brushProperty name="ignorePressure" value="1"/>
    </inkml:brush>
  </inkml:definitions>
  <inkml:trace contextRef="#ctx0" brushRef="#br0">0 1,'0'1,"1"0,-1 0,0 0,1 0,-1 0,1 0,-1-1,1 1,0 0,-1 0,1 0,0 0,-1-1,1 1,0 0,0-1,0 1,0-1,0 1,0-1,0 1,0-1,26 12,-18-9,108 42,-55-22,-2 2,30 18,-70-33,1-1,12 4,35 15,35 21,31 16,-94-46,-23-13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9T11:18:40.128"/>
    </inkml:context>
    <inkml:brush xml:id="br0">
      <inkml:brushProperty name="width" value="0.1" units="cm"/>
      <inkml:brushProperty name="height" value="0.1" units="cm"/>
      <inkml:brushProperty name="ignorePressure" value="1"/>
    </inkml:brush>
  </inkml:definitions>
  <inkml:trace contextRef="#ctx0" brushRef="#br0">742 1,'-20'0,"0"2,1 0,-1 1,0 1,1 1,-3 2,-27 11,-33 17,-87 40,131-58,1 2,1 2,1 1,1 1,1 2,-9 11,11-15,16-14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2-09T11:15:31.558"/>
    </inkml:context>
    <inkml:brush xml:id="br0">
      <inkml:brushProperty name="width" value="0.1" units="cm"/>
      <inkml:brushProperty name="height" value="0.1" units="cm"/>
      <inkml:brushProperty name="ignorePressure" value="1"/>
    </inkml:brush>
  </inkml:definitions>
  <inkml:trace contextRef="#ctx0" brushRef="#br0">49 0,'5'4,"0"0,0 0,0 0,0 1,-1 0,0 0,0 0,0 0,0 1,14 17,80 100,-63-77,-2 0,-19-26,0-1,1-1,11 11,-9-10,0 0,-2 1,-1 1,0 1,9 21,-10-18,2 0,0-2,2 1,13 14,-13-17,-1 0,0 2,-2 0,-1 0,-1 1,0 4,2 2,2 0,1 0,10 11,-22-34,-1-1,-1 1,1 0,-1 0,0 0,-1 1,0-1,0 1,-1-1,1 1,-1 4,0 17,-1-1,-2 16,0 5,1-34,-1-1,0 0,-1 0,0 0,-1-1,-1 1,0-1,-1 0,0 0,-7 9,-3 3,-1 0,-1-2,-1 0,-17 14,17-20,-1-1,-1 0,-20 10,18-11,0 0,2 2,-8 7,15-13,0 0,-1-1,-7 4,6-4,1-2,0-1,0 0,0-2,-1 0,0 0,0-1,0-1,0-1,0-1,-15 0,11 1,-61 15,63-14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7B0F5-EB1E-4073-9ADA-0180D928E9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8F9EAD-65C1-49F8-9578-73D3BC4DA0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BC7635-3322-4AD6-97C3-8991EF60B1A6}"/>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5" name="Footer Placeholder 4">
            <a:extLst>
              <a:ext uri="{FF2B5EF4-FFF2-40B4-BE49-F238E27FC236}">
                <a16:creationId xmlns:a16="http://schemas.microsoft.com/office/drawing/2014/main" id="{28BBE6CE-91B7-4629-9409-044DC6602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4DC8D-3BDF-492F-9D64-82EF7DDDEBB7}"/>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2707244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8461-0B1A-4AF9-AE92-EA74DBC56C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D3BB00-8BE2-4764-B708-5CF46FFB05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D6657-5060-473C-9997-D4817AA8CD01}"/>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5" name="Footer Placeholder 4">
            <a:extLst>
              <a:ext uri="{FF2B5EF4-FFF2-40B4-BE49-F238E27FC236}">
                <a16:creationId xmlns:a16="http://schemas.microsoft.com/office/drawing/2014/main" id="{C10599CF-B69F-49D4-B8BB-23836B3CD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320B9-E52C-4B7E-B919-289CDF3F27F2}"/>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2295966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7D6CB6-34C1-46EA-BE8F-C4030520DF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9C3CF3-74BD-425F-8C9E-6C8917D4A5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FFD63-E1CE-48F5-B43A-C8CF14049A75}"/>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5" name="Footer Placeholder 4">
            <a:extLst>
              <a:ext uri="{FF2B5EF4-FFF2-40B4-BE49-F238E27FC236}">
                <a16:creationId xmlns:a16="http://schemas.microsoft.com/office/drawing/2014/main" id="{61F2A43E-26F6-4B64-BFA5-3EED6E2C4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663F5-4131-44EC-BE07-BA737CBCC3CE}"/>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216638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BF01-E837-405D-9598-1C5C59BA7F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E3211-980F-4344-B786-F2FC467B79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8A29A-B009-418A-8D1C-5C54BD49FFAA}"/>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5" name="Footer Placeholder 4">
            <a:extLst>
              <a:ext uri="{FF2B5EF4-FFF2-40B4-BE49-F238E27FC236}">
                <a16:creationId xmlns:a16="http://schemas.microsoft.com/office/drawing/2014/main" id="{25953CE2-6BEF-4699-BEB4-204440246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FDFB9-6C3A-4235-B3C3-D2B2150E4378}"/>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344333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97C9-CB09-4932-9081-7C3DBC3A9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AB3D74-42A1-49BF-B559-DDDD8AEB71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96F8A2-08F0-40A5-983F-631BF85CB528}"/>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5" name="Footer Placeholder 4">
            <a:extLst>
              <a:ext uri="{FF2B5EF4-FFF2-40B4-BE49-F238E27FC236}">
                <a16:creationId xmlns:a16="http://schemas.microsoft.com/office/drawing/2014/main" id="{F4C35277-7281-4326-B98A-CD9E55B7A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BF326-0D90-456D-9C53-0251805D5365}"/>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4070275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1696-AE02-48A0-A7FE-A106807D6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8A353-0699-46B4-9EF5-561C2B9F67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76E67C-9D35-4638-9AD4-A39B2E97AB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794EC-7582-4747-BB89-E6E23A21000B}"/>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6" name="Footer Placeholder 5">
            <a:extLst>
              <a:ext uri="{FF2B5EF4-FFF2-40B4-BE49-F238E27FC236}">
                <a16:creationId xmlns:a16="http://schemas.microsoft.com/office/drawing/2014/main" id="{324C2002-A663-4154-AA1C-F8452E80BA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5C790C-9F78-499F-8A0D-FCC3CFCBF01A}"/>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3946198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8233-4B48-4240-B323-52CC478A0D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F3FD7B-301B-4146-92EF-4D13AFA650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02A444-7836-47B2-A23C-1518099328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30E8AE-D95F-4DBE-8820-FD17AE5D16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F28523-DBC3-4F41-89F1-D48D5CB610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A7C7FE-7550-483F-8675-A40A6AED285A}"/>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8" name="Footer Placeholder 7">
            <a:extLst>
              <a:ext uri="{FF2B5EF4-FFF2-40B4-BE49-F238E27FC236}">
                <a16:creationId xmlns:a16="http://schemas.microsoft.com/office/drawing/2014/main" id="{E2AF97FE-D05B-43D6-BB1E-98B92E4535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196A90-B506-43D2-A947-71C2EBCBEED3}"/>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306180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019E-BC4B-45C2-B260-A539388C85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EFB9B2-58FC-43EF-88C7-AF4B704CFCAD}"/>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4" name="Footer Placeholder 3">
            <a:extLst>
              <a:ext uri="{FF2B5EF4-FFF2-40B4-BE49-F238E27FC236}">
                <a16:creationId xmlns:a16="http://schemas.microsoft.com/office/drawing/2014/main" id="{8A979894-EB66-45D2-9840-83AE3FAA17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E0019A-BFB8-494D-A701-D6FCD5038A37}"/>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3922825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4C0074-3513-48AA-8E33-3B8C21139EE0}"/>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3" name="Footer Placeholder 2">
            <a:extLst>
              <a:ext uri="{FF2B5EF4-FFF2-40B4-BE49-F238E27FC236}">
                <a16:creationId xmlns:a16="http://schemas.microsoft.com/office/drawing/2014/main" id="{148AD97E-DE9C-4EEE-B3EB-68243334D8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F21E36-9368-4CFE-9671-F2774BA65B3A}"/>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3106631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909D-128C-4E41-9281-6ED457E2D8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DA8BDB-46BC-48C3-877C-0E1737DD4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A5C22D-3B15-4A1C-9D22-BF92C9B314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36F5B-FCC9-47D7-AEB1-E2A5DDCBC859}"/>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6" name="Footer Placeholder 5">
            <a:extLst>
              <a:ext uri="{FF2B5EF4-FFF2-40B4-BE49-F238E27FC236}">
                <a16:creationId xmlns:a16="http://schemas.microsoft.com/office/drawing/2014/main" id="{650AAF88-FA66-45D8-9A17-4181408AAB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A6348-7803-4866-BBE8-12E46A269B52}"/>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24715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1D9E-DA0E-406F-B629-9E681BEB77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2BDD75-3D51-443D-90D4-01844A1ADC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CC779B-D239-41D4-9C63-670D5E10C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47EC2B-1444-40AA-875E-43D4423F125B}"/>
              </a:ext>
            </a:extLst>
          </p:cNvPr>
          <p:cNvSpPr>
            <a:spLocks noGrp="1"/>
          </p:cNvSpPr>
          <p:nvPr>
            <p:ph type="dt" sz="half" idx="10"/>
          </p:nvPr>
        </p:nvSpPr>
        <p:spPr/>
        <p:txBody>
          <a:bodyPr/>
          <a:lstStyle/>
          <a:p>
            <a:fld id="{B7E193E4-F80A-4C64-A32B-4F841D749CE8}" type="datetimeFigureOut">
              <a:rPr lang="en-US" smtClean="0"/>
              <a:t>12/11/2020</a:t>
            </a:fld>
            <a:endParaRPr lang="en-US"/>
          </a:p>
        </p:txBody>
      </p:sp>
      <p:sp>
        <p:nvSpPr>
          <p:cNvPr id="6" name="Footer Placeholder 5">
            <a:extLst>
              <a:ext uri="{FF2B5EF4-FFF2-40B4-BE49-F238E27FC236}">
                <a16:creationId xmlns:a16="http://schemas.microsoft.com/office/drawing/2014/main" id="{35721D3C-C379-436F-A275-1A3740BAC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1A3217-F84B-4548-8D3E-B122E87CA40A}"/>
              </a:ext>
            </a:extLst>
          </p:cNvPr>
          <p:cNvSpPr>
            <a:spLocks noGrp="1"/>
          </p:cNvSpPr>
          <p:nvPr>
            <p:ph type="sldNum" sz="quarter" idx="12"/>
          </p:nvPr>
        </p:nvSpPr>
        <p:spPr/>
        <p:txBody>
          <a:bodyPr/>
          <a:lstStyle/>
          <a:p>
            <a:fld id="{BDB26571-830D-4A99-8FCE-E6B4E44D754A}" type="slidenum">
              <a:rPr lang="en-US" smtClean="0"/>
              <a:t>‹#›</a:t>
            </a:fld>
            <a:endParaRPr lang="en-US"/>
          </a:p>
        </p:txBody>
      </p:sp>
    </p:spTree>
    <p:extLst>
      <p:ext uri="{BB962C8B-B14F-4D97-AF65-F5344CB8AC3E}">
        <p14:creationId xmlns:p14="http://schemas.microsoft.com/office/powerpoint/2010/main" val="1144007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149557-81DF-46A2-B147-D46439CE6F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58EAAD-961C-4D03-A7AD-7DA41E13E3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85A12-5DA6-4C2F-A939-13C934F0D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193E4-F80A-4C64-A32B-4F841D749CE8}" type="datetimeFigureOut">
              <a:rPr lang="en-US" smtClean="0"/>
              <a:t>12/11/2020</a:t>
            </a:fld>
            <a:endParaRPr lang="en-US"/>
          </a:p>
        </p:txBody>
      </p:sp>
      <p:sp>
        <p:nvSpPr>
          <p:cNvPr id="5" name="Footer Placeholder 4">
            <a:extLst>
              <a:ext uri="{FF2B5EF4-FFF2-40B4-BE49-F238E27FC236}">
                <a16:creationId xmlns:a16="http://schemas.microsoft.com/office/drawing/2014/main" id="{01BCE1A6-735A-49CC-8FFA-088C894C86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F43BB3-95BE-4EA5-8FA9-7F37DD6F01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B26571-830D-4A99-8FCE-E6B4E44D754A}" type="slidenum">
              <a:rPr lang="en-US" smtClean="0"/>
              <a:t>‹#›</a:t>
            </a:fld>
            <a:endParaRPr lang="en-US"/>
          </a:p>
        </p:txBody>
      </p:sp>
    </p:spTree>
    <p:extLst>
      <p:ext uri="{BB962C8B-B14F-4D97-AF65-F5344CB8AC3E}">
        <p14:creationId xmlns:p14="http://schemas.microsoft.com/office/powerpoint/2010/main" val="2476676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13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FD9C-6B0E-43A1-98A1-2307AA47214B}"/>
              </a:ext>
            </a:extLst>
          </p:cNvPr>
          <p:cNvSpPr>
            <a:spLocks noGrp="1"/>
          </p:cNvSpPr>
          <p:nvPr>
            <p:ph type="ctrTitle"/>
          </p:nvPr>
        </p:nvSpPr>
        <p:spPr>
          <a:xfrm>
            <a:off x="1524000" y="1569628"/>
            <a:ext cx="9144000" cy="2387600"/>
          </a:xfrm>
          <a:noFill/>
        </p:spPr>
        <p:txBody>
          <a:bodyPr/>
          <a:lstStyle/>
          <a:p>
            <a:r>
              <a:rPr lang="en-US" b="1" dirty="0">
                <a:solidFill>
                  <a:srgbClr val="FF0000"/>
                </a:solidFill>
              </a:rPr>
              <a:t>MOVIE DATABASE COLLECTION</a:t>
            </a:r>
          </a:p>
        </p:txBody>
      </p:sp>
      <p:sp>
        <p:nvSpPr>
          <p:cNvPr id="3" name="Subtitle 2">
            <a:extLst>
              <a:ext uri="{FF2B5EF4-FFF2-40B4-BE49-F238E27FC236}">
                <a16:creationId xmlns:a16="http://schemas.microsoft.com/office/drawing/2014/main" id="{832B80D5-8633-4ADA-A39D-4653573C5C00}"/>
              </a:ext>
            </a:extLst>
          </p:cNvPr>
          <p:cNvSpPr>
            <a:spLocks noGrp="1"/>
          </p:cNvSpPr>
          <p:nvPr>
            <p:ph type="subTitle" idx="1"/>
          </p:nvPr>
        </p:nvSpPr>
        <p:spPr>
          <a:xfrm>
            <a:off x="1524000" y="4049303"/>
            <a:ext cx="9144000" cy="1655762"/>
          </a:xfrm>
        </p:spPr>
        <p:txBody>
          <a:bodyPr/>
          <a:lstStyle/>
          <a:p>
            <a:r>
              <a:rPr lang="en-US" dirty="0">
                <a:solidFill>
                  <a:schemeClr val="bg1"/>
                </a:solidFill>
              </a:rPr>
              <a:t>By Baudelio Perez</a:t>
            </a:r>
          </a:p>
          <a:p>
            <a:r>
              <a:rPr lang="en-US" dirty="0">
                <a:solidFill>
                  <a:schemeClr val="bg1"/>
                </a:solidFill>
              </a:rPr>
              <a:t>CSE 111 – 06L</a:t>
            </a:r>
          </a:p>
        </p:txBody>
      </p:sp>
    </p:spTree>
    <p:extLst>
      <p:ext uri="{BB962C8B-B14F-4D97-AF65-F5344CB8AC3E}">
        <p14:creationId xmlns:p14="http://schemas.microsoft.com/office/powerpoint/2010/main" val="3049831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2548466"/>
            <a:ext cx="10515600" cy="1325563"/>
          </a:xfrm>
        </p:spPr>
        <p:txBody>
          <a:bodyPr/>
          <a:lstStyle/>
          <a:p>
            <a:pPr algn="ctr"/>
            <a:r>
              <a:rPr lang="en-US" b="1" dirty="0">
                <a:solidFill>
                  <a:schemeClr val="bg1"/>
                </a:solidFill>
              </a:rPr>
              <a:t>FUNCTIONS </a:t>
            </a:r>
            <a:br>
              <a:rPr lang="en-US" b="1" dirty="0">
                <a:solidFill>
                  <a:schemeClr val="bg1"/>
                </a:solidFill>
              </a:rPr>
            </a:br>
            <a:r>
              <a:rPr lang="en-US" b="1" dirty="0">
                <a:solidFill>
                  <a:schemeClr val="bg1"/>
                </a:solidFill>
              </a:rPr>
              <a:t>(screenshots and explanations)</a:t>
            </a:r>
          </a:p>
        </p:txBody>
      </p:sp>
    </p:spTree>
    <p:extLst>
      <p:ext uri="{BB962C8B-B14F-4D97-AF65-F5344CB8AC3E}">
        <p14:creationId xmlns:p14="http://schemas.microsoft.com/office/powerpoint/2010/main" val="384091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#8 – Input Rules</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892552"/>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chemeClr val="bg1">
                    <a:lumMod val="75000"/>
                  </a:schemeClr>
                </a:solidFill>
              </a:rPr>
              <a:t>Rules – a simple instruction on how to properly type input responses.</a:t>
            </a:r>
          </a:p>
        </p:txBody>
      </p:sp>
      <p:sp>
        <p:nvSpPr>
          <p:cNvPr id="8" name="TextBox 7">
            <a:extLst>
              <a:ext uri="{FF2B5EF4-FFF2-40B4-BE49-F238E27FC236}">
                <a16:creationId xmlns:a16="http://schemas.microsoft.com/office/drawing/2014/main" id="{BF37702E-7A7B-47DB-B87D-A0D7C40C3D3D}"/>
              </a:ext>
            </a:extLst>
          </p:cNvPr>
          <p:cNvSpPr txBox="1"/>
          <p:nvPr/>
        </p:nvSpPr>
        <p:spPr>
          <a:xfrm>
            <a:off x="268358" y="1633339"/>
            <a:ext cx="11300789" cy="1077218"/>
          </a:xfrm>
          <a:prstGeom prst="rect">
            <a:avLst/>
          </a:prstGeom>
          <a:noFill/>
        </p:spPr>
        <p:txBody>
          <a:bodyPr wrap="square" rtlCol="0">
            <a:spAutoFit/>
          </a:bodyPr>
          <a:lstStyle/>
          <a:p>
            <a:r>
              <a:rPr lang="en-US" sz="1600" b="1" dirty="0">
                <a:solidFill>
                  <a:schemeClr val="bg1"/>
                </a:solidFill>
              </a:rPr>
              <a:t>The reason I included this was due to having testing issues with input values involving two or more words separated by a space character (‘ ‘). Typing in “Joe Biden” as an input gets registered into “Joe” only. And at the time I realized this, all of my information in each table had collections of words separated by spaces. So, I had to manually change all information with underscore characters “_” replacing space characters. Then the user could input information in functions and get the correct and expected results.</a:t>
            </a:r>
          </a:p>
        </p:txBody>
      </p:sp>
      <p:pic>
        <p:nvPicPr>
          <p:cNvPr id="6" name="Picture 5" descr="Text&#10;&#10;Description automatically generated">
            <a:extLst>
              <a:ext uri="{FF2B5EF4-FFF2-40B4-BE49-F238E27FC236}">
                <a16:creationId xmlns:a16="http://schemas.microsoft.com/office/drawing/2014/main" id="{EE83B4D0-1B2A-4468-ACB5-DBE50681D3C2}"/>
              </a:ext>
            </a:extLst>
          </p:cNvPr>
          <p:cNvPicPr>
            <a:picLocks noChangeAspect="1"/>
          </p:cNvPicPr>
          <p:nvPr/>
        </p:nvPicPr>
        <p:blipFill rotWithShape="1">
          <a:blip r:embed="rId2">
            <a:extLst>
              <a:ext uri="{28A0092B-C50C-407E-A947-70E740481C1C}">
                <a14:useLocalDpi xmlns:a14="http://schemas.microsoft.com/office/drawing/2010/main" val="0"/>
              </a:ext>
            </a:extLst>
          </a:blip>
          <a:srcRect t="47970" r="27091" b="12319"/>
          <a:stretch/>
        </p:blipFill>
        <p:spPr>
          <a:xfrm>
            <a:off x="737824" y="3041374"/>
            <a:ext cx="10523996" cy="3629027"/>
          </a:xfrm>
          <a:prstGeom prst="rect">
            <a:avLst/>
          </a:prstGeom>
        </p:spPr>
      </p:pic>
    </p:spTree>
    <p:extLst>
      <p:ext uri="{BB962C8B-B14F-4D97-AF65-F5344CB8AC3E}">
        <p14:creationId xmlns:p14="http://schemas.microsoft.com/office/powerpoint/2010/main" val="64140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#7 – Security and Log In</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631216"/>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FF0000"/>
                </a:solidFill>
              </a:rPr>
              <a:t>Security Measures – to use and navigate database, you need to create an account. If you can’t log in, then the system will not let you into the database unless if you consider the option of creating an account which is offered.</a:t>
            </a:r>
            <a:endParaRPr lang="en-US" sz="2400" b="1"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7C49D13D-6FEE-4CC0-87C8-C922320F215F}"/>
              </a:ext>
            </a:extLst>
          </p:cNvPr>
          <p:cNvPicPr>
            <a:picLocks noChangeAspect="1"/>
          </p:cNvPicPr>
          <p:nvPr/>
        </p:nvPicPr>
        <p:blipFill rotWithShape="1">
          <a:blip r:embed="rId2">
            <a:extLst>
              <a:ext uri="{28A0092B-C50C-407E-A947-70E740481C1C}">
                <a14:useLocalDpi xmlns:a14="http://schemas.microsoft.com/office/drawing/2010/main" val="0"/>
              </a:ext>
            </a:extLst>
          </a:blip>
          <a:srcRect t="5004" r="26963" b="34561"/>
          <a:stretch/>
        </p:blipFill>
        <p:spPr>
          <a:xfrm>
            <a:off x="152401" y="2393389"/>
            <a:ext cx="5721626" cy="2993620"/>
          </a:xfrm>
          <a:prstGeom prst="rect">
            <a:avLst/>
          </a:prstGeom>
        </p:spPr>
      </p:pic>
      <p:pic>
        <p:nvPicPr>
          <p:cNvPr id="7" name="Picture 6" descr="Text&#10;&#10;Description automatically generated">
            <a:extLst>
              <a:ext uri="{FF2B5EF4-FFF2-40B4-BE49-F238E27FC236}">
                <a16:creationId xmlns:a16="http://schemas.microsoft.com/office/drawing/2014/main" id="{4B737855-C226-4122-84E0-753A76C591A0}"/>
              </a:ext>
            </a:extLst>
          </p:cNvPr>
          <p:cNvPicPr>
            <a:picLocks noChangeAspect="1"/>
          </p:cNvPicPr>
          <p:nvPr/>
        </p:nvPicPr>
        <p:blipFill rotWithShape="1">
          <a:blip r:embed="rId3">
            <a:extLst>
              <a:ext uri="{28A0092B-C50C-407E-A947-70E740481C1C}">
                <a14:useLocalDpi xmlns:a14="http://schemas.microsoft.com/office/drawing/2010/main" val="0"/>
              </a:ext>
            </a:extLst>
          </a:blip>
          <a:srcRect t="31789" r="45256" b="12609"/>
          <a:stretch/>
        </p:blipFill>
        <p:spPr>
          <a:xfrm>
            <a:off x="6645965" y="2393389"/>
            <a:ext cx="4707835" cy="3029566"/>
          </a:xfrm>
          <a:prstGeom prst="rect">
            <a:avLst/>
          </a:prstGeom>
        </p:spPr>
      </p:pic>
      <p:sp>
        <p:nvSpPr>
          <p:cNvPr id="8" name="TextBox 7">
            <a:extLst>
              <a:ext uri="{FF2B5EF4-FFF2-40B4-BE49-F238E27FC236}">
                <a16:creationId xmlns:a16="http://schemas.microsoft.com/office/drawing/2014/main" id="{BF37702E-7A7B-47DB-B87D-A0D7C40C3D3D}"/>
              </a:ext>
            </a:extLst>
          </p:cNvPr>
          <p:cNvSpPr txBox="1"/>
          <p:nvPr/>
        </p:nvSpPr>
        <p:spPr>
          <a:xfrm>
            <a:off x="325047" y="5486401"/>
            <a:ext cx="5376333" cy="1077218"/>
          </a:xfrm>
          <a:prstGeom prst="rect">
            <a:avLst/>
          </a:prstGeom>
          <a:noFill/>
        </p:spPr>
        <p:txBody>
          <a:bodyPr wrap="square" rtlCol="0">
            <a:spAutoFit/>
          </a:bodyPr>
          <a:lstStyle/>
          <a:p>
            <a:r>
              <a:rPr lang="en-US" sz="1600" b="1" dirty="0">
                <a:solidFill>
                  <a:schemeClr val="bg1"/>
                </a:solidFill>
              </a:rPr>
              <a:t>Pressing “1” allows a person to login with a username and a password. Then the program will search for values in userAcc table and match them with the input. If there is a match, then the login occurs. If not, then no entrance to the app.</a:t>
            </a:r>
          </a:p>
        </p:txBody>
      </p:sp>
      <p:sp>
        <p:nvSpPr>
          <p:cNvPr id="9" name="TextBox 8">
            <a:extLst>
              <a:ext uri="{FF2B5EF4-FFF2-40B4-BE49-F238E27FC236}">
                <a16:creationId xmlns:a16="http://schemas.microsoft.com/office/drawing/2014/main" id="{6CF13ECB-2A76-4C31-B645-FDA3AACDD395}"/>
              </a:ext>
            </a:extLst>
          </p:cNvPr>
          <p:cNvSpPr txBox="1"/>
          <p:nvPr/>
        </p:nvSpPr>
        <p:spPr>
          <a:xfrm>
            <a:off x="6570134" y="5556213"/>
            <a:ext cx="5376333" cy="1077218"/>
          </a:xfrm>
          <a:prstGeom prst="rect">
            <a:avLst/>
          </a:prstGeom>
          <a:noFill/>
        </p:spPr>
        <p:txBody>
          <a:bodyPr wrap="square" rtlCol="0">
            <a:spAutoFit/>
          </a:bodyPr>
          <a:lstStyle/>
          <a:p>
            <a:r>
              <a:rPr lang="en-US" sz="1600" b="1" dirty="0">
                <a:solidFill>
                  <a:schemeClr val="bg1"/>
                </a:solidFill>
              </a:rPr>
              <a:t>I also added a secret function that allows you to see how many user accounts are available in the database. This can be done by pressing “3”. You can use this to “cheat” your way into a successful login if you press “true” instead of “false”.</a:t>
            </a:r>
          </a:p>
        </p:txBody>
      </p:sp>
    </p:spTree>
    <p:extLst>
      <p:ext uri="{BB962C8B-B14F-4D97-AF65-F5344CB8AC3E}">
        <p14:creationId xmlns:p14="http://schemas.microsoft.com/office/powerpoint/2010/main" val="3028053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#7 – Security and Log In</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631216"/>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FF0000"/>
                </a:solidFill>
              </a:rPr>
              <a:t>Security Measures – to use and navigate database, you need to create an account. If you can’t log in, then the system will not let you into the database unless if you consider the option of creating an account which is offered.</a:t>
            </a:r>
            <a:endParaRPr lang="en-US" sz="2400" b="1" dirty="0">
              <a:solidFill>
                <a:schemeClr val="bg1"/>
              </a:solidFill>
            </a:endParaRPr>
          </a:p>
        </p:txBody>
      </p:sp>
      <p:sp>
        <p:nvSpPr>
          <p:cNvPr id="8" name="TextBox 7">
            <a:extLst>
              <a:ext uri="{FF2B5EF4-FFF2-40B4-BE49-F238E27FC236}">
                <a16:creationId xmlns:a16="http://schemas.microsoft.com/office/drawing/2014/main" id="{BF37702E-7A7B-47DB-B87D-A0D7C40C3D3D}"/>
              </a:ext>
            </a:extLst>
          </p:cNvPr>
          <p:cNvSpPr txBox="1"/>
          <p:nvPr/>
        </p:nvSpPr>
        <p:spPr>
          <a:xfrm>
            <a:off x="256083" y="6062053"/>
            <a:ext cx="11391977" cy="584775"/>
          </a:xfrm>
          <a:prstGeom prst="rect">
            <a:avLst/>
          </a:prstGeom>
          <a:noFill/>
        </p:spPr>
        <p:txBody>
          <a:bodyPr wrap="square" rtlCol="0">
            <a:spAutoFit/>
          </a:bodyPr>
          <a:lstStyle/>
          <a:p>
            <a:pPr algn="ctr"/>
            <a:r>
              <a:rPr lang="en-US" sz="1600" b="1" dirty="0">
                <a:solidFill>
                  <a:schemeClr val="bg1"/>
                </a:solidFill>
              </a:rPr>
              <a:t>If a person attempts to enter user account information not present in the secret userAcc table, then you are given the option to either create an account and login. But you are also given the option to decline and exit the program.</a:t>
            </a:r>
          </a:p>
        </p:txBody>
      </p:sp>
      <p:pic>
        <p:nvPicPr>
          <p:cNvPr id="11" name="Picture 10" descr="Text&#10;&#10;Description automatically generated">
            <a:extLst>
              <a:ext uri="{FF2B5EF4-FFF2-40B4-BE49-F238E27FC236}">
                <a16:creationId xmlns:a16="http://schemas.microsoft.com/office/drawing/2014/main" id="{F10297A2-4EE6-45C8-82B6-BA46ADD8748C}"/>
              </a:ext>
            </a:extLst>
          </p:cNvPr>
          <p:cNvPicPr>
            <a:picLocks noChangeAspect="1"/>
          </p:cNvPicPr>
          <p:nvPr/>
        </p:nvPicPr>
        <p:blipFill rotWithShape="1">
          <a:blip r:embed="rId2">
            <a:extLst>
              <a:ext uri="{28A0092B-C50C-407E-A947-70E740481C1C}">
                <a14:useLocalDpi xmlns:a14="http://schemas.microsoft.com/office/drawing/2010/main" val="0"/>
              </a:ext>
            </a:extLst>
          </a:blip>
          <a:srcRect t="24013" r="56742" b="36667"/>
          <a:stretch/>
        </p:blipFill>
        <p:spPr>
          <a:xfrm>
            <a:off x="353180" y="2385613"/>
            <a:ext cx="5063045" cy="2917372"/>
          </a:xfrm>
          <a:prstGeom prst="rect">
            <a:avLst/>
          </a:prstGeom>
        </p:spPr>
      </p:pic>
      <p:pic>
        <p:nvPicPr>
          <p:cNvPr id="4" name="Picture 3" descr="Text&#10;&#10;Description automatically generated">
            <a:extLst>
              <a:ext uri="{FF2B5EF4-FFF2-40B4-BE49-F238E27FC236}">
                <a16:creationId xmlns:a16="http://schemas.microsoft.com/office/drawing/2014/main" id="{7B6A52D3-99CA-49A4-AEC7-07ABD35D4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072" y="2385613"/>
            <a:ext cx="5886748" cy="2917372"/>
          </a:xfrm>
          <a:prstGeom prst="rect">
            <a:avLst/>
          </a:prstGeom>
        </p:spPr>
      </p:pic>
      <p:sp>
        <p:nvSpPr>
          <p:cNvPr id="10" name="TextBox 9">
            <a:extLst>
              <a:ext uri="{FF2B5EF4-FFF2-40B4-BE49-F238E27FC236}">
                <a16:creationId xmlns:a16="http://schemas.microsoft.com/office/drawing/2014/main" id="{FB7204B0-C2EC-455E-AFB0-3FDA279FEC1B}"/>
              </a:ext>
            </a:extLst>
          </p:cNvPr>
          <p:cNvSpPr txBox="1"/>
          <p:nvPr/>
        </p:nvSpPr>
        <p:spPr>
          <a:xfrm>
            <a:off x="6773307" y="5349150"/>
            <a:ext cx="4244278" cy="584775"/>
          </a:xfrm>
          <a:prstGeom prst="rect">
            <a:avLst/>
          </a:prstGeom>
          <a:noFill/>
        </p:spPr>
        <p:txBody>
          <a:bodyPr wrap="square" rtlCol="0">
            <a:spAutoFit/>
          </a:bodyPr>
          <a:lstStyle/>
          <a:p>
            <a:pPr algn="ctr"/>
            <a:r>
              <a:rPr lang="en-US" sz="1600" b="1" dirty="0">
                <a:solidFill>
                  <a:schemeClr val="bg1"/>
                </a:solidFill>
              </a:rPr>
              <a:t>ACCEPT AND LOGIN </a:t>
            </a:r>
          </a:p>
          <a:p>
            <a:pPr algn="ctr"/>
            <a:r>
              <a:rPr lang="en-US" sz="1600" b="1" dirty="0">
                <a:solidFill>
                  <a:schemeClr val="bg1"/>
                </a:solidFill>
              </a:rPr>
              <a:t>(bonnie1987) created</a:t>
            </a:r>
          </a:p>
        </p:txBody>
      </p:sp>
      <p:sp>
        <p:nvSpPr>
          <p:cNvPr id="13" name="TextBox 12">
            <a:extLst>
              <a:ext uri="{FF2B5EF4-FFF2-40B4-BE49-F238E27FC236}">
                <a16:creationId xmlns:a16="http://schemas.microsoft.com/office/drawing/2014/main" id="{4FFBC0D8-FE44-4B27-865D-7343FF34B38B}"/>
              </a:ext>
            </a:extLst>
          </p:cNvPr>
          <p:cNvSpPr txBox="1"/>
          <p:nvPr/>
        </p:nvSpPr>
        <p:spPr>
          <a:xfrm>
            <a:off x="1406616" y="5349150"/>
            <a:ext cx="2956171" cy="584775"/>
          </a:xfrm>
          <a:prstGeom prst="rect">
            <a:avLst/>
          </a:prstGeom>
          <a:noFill/>
        </p:spPr>
        <p:txBody>
          <a:bodyPr wrap="square" rtlCol="0">
            <a:spAutoFit/>
          </a:bodyPr>
          <a:lstStyle/>
          <a:p>
            <a:pPr algn="ctr"/>
            <a:r>
              <a:rPr lang="en-US" sz="1600" b="1" dirty="0">
                <a:solidFill>
                  <a:schemeClr val="bg1"/>
                </a:solidFill>
              </a:rPr>
              <a:t>DECLINE AND EXIT </a:t>
            </a:r>
          </a:p>
          <a:p>
            <a:pPr algn="ctr"/>
            <a:r>
              <a:rPr lang="en-US" sz="1600" b="1" dirty="0">
                <a:solidFill>
                  <a:schemeClr val="bg1"/>
                </a:solidFill>
              </a:rPr>
              <a:t>(bonnie 1987) not created</a:t>
            </a:r>
          </a:p>
        </p:txBody>
      </p:sp>
    </p:spTree>
    <p:extLst>
      <p:ext uri="{BB962C8B-B14F-4D97-AF65-F5344CB8AC3E}">
        <p14:creationId xmlns:p14="http://schemas.microsoft.com/office/powerpoint/2010/main" val="711121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#7 – Security and Log In</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631216"/>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FF0000"/>
                </a:solidFill>
              </a:rPr>
              <a:t>Security Measures – to use and navigate database, you need to create an account. If you can’t log in, then the system will not let you into the database unless if you consider the option of creating an account which is offered.</a:t>
            </a:r>
            <a:endParaRPr lang="en-US" sz="2400" b="1" dirty="0">
              <a:solidFill>
                <a:schemeClr val="bg1"/>
              </a:solidFill>
            </a:endParaRPr>
          </a:p>
        </p:txBody>
      </p:sp>
      <p:sp>
        <p:nvSpPr>
          <p:cNvPr id="8" name="TextBox 7">
            <a:extLst>
              <a:ext uri="{FF2B5EF4-FFF2-40B4-BE49-F238E27FC236}">
                <a16:creationId xmlns:a16="http://schemas.microsoft.com/office/drawing/2014/main" id="{BF37702E-7A7B-47DB-B87D-A0D7C40C3D3D}"/>
              </a:ext>
            </a:extLst>
          </p:cNvPr>
          <p:cNvSpPr txBox="1"/>
          <p:nvPr/>
        </p:nvSpPr>
        <p:spPr>
          <a:xfrm>
            <a:off x="221974" y="2951671"/>
            <a:ext cx="3737467" cy="3416320"/>
          </a:xfrm>
          <a:prstGeom prst="rect">
            <a:avLst/>
          </a:prstGeom>
          <a:noFill/>
        </p:spPr>
        <p:txBody>
          <a:bodyPr wrap="square" rtlCol="0">
            <a:spAutoFit/>
          </a:bodyPr>
          <a:lstStyle/>
          <a:p>
            <a:r>
              <a:rPr lang="en-US" b="1" dirty="0">
                <a:solidFill>
                  <a:schemeClr val="bg1"/>
                </a:solidFill>
              </a:rPr>
              <a:t>And if we activate the secret menu, we notice that “bonnie1987” has been added as a new account for database use.</a:t>
            </a:r>
          </a:p>
          <a:p>
            <a:endParaRPr lang="en-US" b="1" dirty="0">
              <a:solidFill>
                <a:schemeClr val="bg1"/>
              </a:solidFill>
            </a:endParaRPr>
          </a:p>
          <a:p>
            <a:r>
              <a:rPr lang="en-US" b="1" dirty="0">
                <a:solidFill>
                  <a:schemeClr val="bg1"/>
                </a:solidFill>
              </a:rPr>
              <a:t>NOTE: </a:t>
            </a:r>
          </a:p>
          <a:p>
            <a:r>
              <a:rPr lang="en-US" b="1" dirty="0">
                <a:solidFill>
                  <a:schemeClr val="bg1"/>
                </a:solidFill>
              </a:rPr>
              <a:t>For the secret feature, I wanted to make this option a little humorous. A false response would have brought a statement that would say, “NICE TRY MACK!!!” and have the user automatically exit the app.</a:t>
            </a:r>
          </a:p>
        </p:txBody>
      </p:sp>
      <p:pic>
        <p:nvPicPr>
          <p:cNvPr id="6" name="Picture 5" descr="Text&#10;&#10;Description automatically generated">
            <a:extLst>
              <a:ext uri="{FF2B5EF4-FFF2-40B4-BE49-F238E27FC236}">
                <a16:creationId xmlns:a16="http://schemas.microsoft.com/office/drawing/2014/main" id="{44E4DD14-6E32-4451-BF34-E84809922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967" y="2718622"/>
            <a:ext cx="7823487" cy="3890899"/>
          </a:xfrm>
          <a:prstGeom prst="rect">
            <a:avLst/>
          </a:prstGeom>
        </p:spPr>
      </p:pic>
    </p:spTree>
    <p:extLst>
      <p:ext uri="{BB962C8B-B14F-4D97-AF65-F5344CB8AC3E}">
        <p14:creationId xmlns:p14="http://schemas.microsoft.com/office/powerpoint/2010/main" val="1547083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#1 – Movie Search &amp; Update</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FFFF00"/>
                </a:solidFill>
              </a:rPr>
              <a:t>Movie List – the main database where all movies available for browsing and purchasing are contained. Movies not in the default list can also be added.</a:t>
            </a:r>
          </a:p>
        </p:txBody>
      </p:sp>
      <p:sp>
        <p:nvSpPr>
          <p:cNvPr id="8" name="TextBox 7">
            <a:extLst>
              <a:ext uri="{FF2B5EF4-FFF2-40B4-BE49-F238E27FC236}">
                <a16:creationId xmlns:a16="http://schemas.microsoft.com/office/drawing/2014/main" id="{BF37702E-7A7B-47DB-B87D-A0D7C40C3D3D}"/>
              </a:ext>
            </a:extLst>
          </p:cNvPr>
          <p:cNvSpPr txBox="1"/>
          <p:nvPr/>
        </p:nvSpPr>
        <p:spPr>
          <a:xfrm>
            <a:off x="82826" y="5733554"/>
            <a:ext cx="11871049" cy="923330"/>
          </a:xfrm>
          <a:prstGeom prst="rect">
            <a:avLst/>
          </a:prstGeom>
          <a:noFill/>
        </p:spPr>
        <p:txBody>
          <a:bodyPr wrap="square" rtlCol="0">
            <a:spAutoFit/>
          </a:bodyPr>
          <a:lstStyle/>
          <a:p>
            <a:pPr algn="ctr"/>
            <a:r>
              <a:rPr lang="en-US" b="1" dirty="0">
                <a:solidFill>
                  <a:schemeClr val="bg1"/>
                </a:solidFill>
              </a:rPr>
              <a:t>The “movies” function allows the user to search and see what movies are present in the main database as well as the information attributed to that film. The search can be filtered out by the following: title, genre, year, producer, actor/actress, or popularity. The graphic above demonstrates a search with filtering by title name.</a:t>
            </a:r>
          </a:p>
        </p:txBody>
      </p:sp>
      <p:pic>
        <p:nvPicPr>
          <p:cNvPr id="4" name="Picture 3" descr="A screenshot of a computer screen&#10;&#10;Description automatically generated">
            <a:extLst>
              <a:ext uri="{FF2B5EF4-FFF2-40B4-BE49-F238E27FC236}">
                <a16:creationId xmlns:a16="http://schemas.microsoft.com/office/drawing/2014/main" id="{B2D2AA33-9E21-4755-96CE-F25A34E3DFD6}"/>
              </a:ext>
            </a:extLst>
          </p:cNvPr>
          <p:cNvPicPr>
            <a:picLocks noChangeAspect="1"/>
          </p:cNvPicPr>
          <p:nvPr/>
        </p:nvPicPr>
        <p:blipFill rotWithShape="1">
          <a:blip r:embed="rId2">
            <a:extLst>
              <a:ext uri="{28A0092B-C50C-407E-A947-70E740481C1C}">
                <a14:useLocalDpi xmlns:a14="http://schemas.microsoft.com/office/drawing/2010/main" val="0"/>
              </a:ext>
            </a:extLst>
          </a:blip>
          <a:srcRect b="8295"/>
          <a:stretch/>
        </p:blipFill>
        <p:spPr>
          <a:xfrm>
            <a:off x="392814" y="2098685"/>
            <a:ext cx="11406372" cy="3473439"/>
          </a:xfrm>
          <a:prstGeom prst="rect">
            <a:avLst/>
          </a:prstGeom>
        </p:spPr>
      </p:pic>
    </p:spTree>
    <p:extLst>
      <p:ext uri="{BB962C8B-B14F-4D97-AF65-F5344CB8AC3E}">
        <p14:creationId xmlns:p14="http://schemas.microsoft.com/office/powerpoint/2010/main" val="3547253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#1 – Movie Search &amp; Update</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FFFF00"/>
                </a:solidFill>
              </a:rPr>
              <a:t>Movie List – the main database where all movies available for browsing and purchasing are contained. Movies not in the default list can also be added.</a:t>
            </a:r>
          </a:p>
        </p:txBody>
      </p:sp>
      <p:sp>
        <p:nvSpPr>
          <p:cNvPr id="8" name="TextBox 7">
            <a:extLst>
              <a:ext uri="{FF2B5EF4-FFF2-40B4-BE49-F238E27FC236}">
                <a16:creationId xmlns:a16="http://schemas.microsoft.com/office/drawing/2014/main" id="{BF37702E-7A7B-47DB-B87D-A0D7C40C3D3D}"/>
              </a:ext>
            </a:extLst>
          </p:cNvPr>
          <p:cNvSpPr txBox="1"/>
          <p:nvPr/>
        </p:nvSpPr>
        <p:spPr>
          <a:xfrm>
            <a:off x="9353550" y="2143620"/>
            <a:ext cx="2505075" cy="4247317"/>
          </a:xfrm>
          <a:prstGeom prst="rect">
            <a:avLst/>
          </a:prstGeom>
          <a:noFill/>
        </p:spPr>
        <p:txBody>
          <a:bodyPr wrap="square" rtlCol="0">
            <a:spAutoFit/>
          </a:bodyPr>
          <a:lstStyle/>
          <a:p>
            <a:r>
              <a:rPr lang="en-US" b="1" dirty="0">
                <a:solidFill>
                  <a:schemeClr val="bg1"/>
                </a:solidFill>
              </a:rPr>
              <a:t>Here is an example of a search conducted by genre. The user is looking for films of anything related to “drama”. Notice how many tuples are printed as a result. And these tuples display films of a great variety of drama sub-genres, such as:</a:t>
            </a:r>
          </a:p>
          <a:p>
            <a:r>
              <a:rPr lang="en-US" b="1" dirty="0">
                <a:solidFill>
                  <a:schemeClr val="bg1"/>
                </a:solidFill>
              </a:rPr>
              <a:t>“</a:t>
            </a:r>
            <a:r>
              <a:rPr lang="en-US" b="1" dirty="0" err="1">
                <a:solidFill>
                  <a:schemeClr val="bg1"/>
                </a:solidFill>
              </a:rPr>
              <a:t>war_drama</a:t>
            </a:r>
            <a:r>
              <a:rPr lang="en-US" b="1" dirty="0">
                <a:solidFill>
                  <a:schemeClr val="bg1"/>
                </a:solidFill>
              </a:rPr>
              <a:t>”, “</a:t>
            </a:r>
            <a:r>
              <a:rPr lang="en-US" b="1" dirty="0" err="1">
                <a:solidFill>
                  <a:schemeClr val="bg1"/>
                </a:solidFill>
              </a:rPr>
              <a:t>comedy_drama</a:t>
            </a:r>
            <a:r>
              <a:rPr lang="en-US" b="1" dirty="0">
                <a:solidFill>
                  <a:schemeClr val="bg1"/>
                </a:solidFill>
              </a:rPr>
              <a:t>”, “</a:t>
            </a:r>
            <a:r>
              <a:rPr lang="en-US" b="1" dirty="0" err="1">
                <a:solidFill>
                  <a:schemeClr val="bg1"/>
                </a:solidFill>
              </a:rPr>
              <a:t>epic_religious_drama</a:t>
            </a:r>
            <a:r>
              <a:rPr lang="en-US" b="1" dirty="0">
                <a:solidFill>
                  <a:schemeClr val="bg1"/>
                </a:solidFill>
              </a:rPr>
              <a:t>”, “</a:t>
            </a:r>
            <a:r>
              <a:rPr lang="en-US" b="1" dirty="0" err="1">
                <a:solidFill>
                  <a:schemeClr val="bg1"/>
                </a:solidFill>
              </a:rPr>
              <a:t>rural_melodrama</a:t>
            </a:r>
            <a:r>
              <a:rPr lang="en-US" b="1" dirty="0">
                <a:solidFill>
                  <a:schemeClr val="bg1"/>
                </a:solidFill>
              </a:rPr>
              <a:t>”, etc.</a:t>
            </a:r>
          </a:p>
        </p:txBody>
      </p:sp>
      <p:pic>
        <p:nvPicPr>
          <p:cNvPr id="6" name="Picture 5" descr="Text&#10;&#10;Description automatically generated">
            <a:extLst>
              <a:ext uri="{FF2B5EF4-FFF2-40B4-BE49-F238E27FC236}">
                <a16:creationId xmlns:a16="http://schemas.microsoft.com/office/drawing/2014/main" id="{BD933CD0-2CEE-488B-AD9B-7B96CE79C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2016183"/>
            <a:ext cx="8906385" cy="4502192"/>
          </a:xfrm>
          <a:prstGeom prst="rect">
            <a:avLst/>
          </a:prstGeom>
        </p:spPr>
      </p:pic>
    </p:spTree>
    <p:extLst>
      <p:ext uri="{BB962C8B-B14F-4D97-AF65-F5344CB8AC3E}">
        <p14:creationId xmlns:p14="http://schemas.microsoft.com/office/powerpoint/2010/main" val="348852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#1 – Movie Search &amp; Update</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FFFF00"/>
                </a:solidFill>
              </a:rPr>
              <a:t>Movie List – the main database where all movies available for browsing and purchasing are contained. Movies not in the default list can also be added.</a:t>
            </a:r>
          </a:p>
        </p:txBody>
      </p:sp>
      <p:sp>
        <p:nvSpPr>
          <p:cNvPr id="8" name="TextBox 7">
            <a:extLst>
              <a:ext uri="{FF2B5EF4-FFF2-40B4-BE49-F238E27FC236}">
                <a16:creationId xmlns:a16="http://schemas.microsoft.com/office/drawing/2014/main" id="{BF37702E-7A7B-47DB-B87D-A0D7C40C3D3D}"/>
              </a:ext>
            </a:extLst>
          </p:cNvPr>
          <p:cNvSpPr txBox="1"/>
          <p:nvPr/>
        </p:nvSpPr>
        <p:spPr>
          <a:xfrm>
            <a:off x="193799" y="6066929"/>
            <a:ext cx="11804402" cy="369332"/>
          </a:xfrm>
          <a:prstGeom prst="rect">
            <a:avLst/>
          </a:prstGeom>
          <a:noFill/>
        </p:spPr>
        <p:txBody>
          <a:bodyPr wrap="square" rtlCol="0">
            <a:spAutoFit/>
          </a:bodyPr>
          <a:lstStyle/>
          <a:p>
            <a:pPr algn="ctr"/>
            <a:r>
              <a:rPr lang="en-US" b="1" dirty="0">
                <a:solidFill>
                  <a:schemeClr val="bg1"/>
                </a:solidFill>
              </a:rPr>
              <a:t>Search for a movie filtered out by a year. In this case, “1995”</a:t>
            </a:r>
          </a:p>
        </p:txBody>
      </p:sp>
      <p:pic>
        <p:nvPicPr>
          <p:cNvPr id="4" name="Picture 3" descr="A screenshot of a computer screen&#10;&#10;Description automatically generated">
            <a:extLst>
              <a:ext uri="{FF2B5EF4-FFF2-40B4-BE49-F238E27FC236}">
                <a16:creationId xmlns:a16="http://schemas.microsoft.com/office/drawing/2014/main" id="{7A1BC1DF-6DE9-4FD8-B3DD-72F5B161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98" y="2123910"/>
            <a:ext cx="11804403" cy="3810330"/>
          </a:xfrm>
          <a:prstGeom prst="rect">
            <a:avLst/>
          </a:prstGeom>
        </p:spPr>
      </p:pic>
    </p:spTree>
    <p:extLst>
      <p:ext uri="{BB962C8B-B14F-4D97-AF65-F5344CB8AC3E}">
        <p14:creationId xmlns:p14="http://schemas.microsoft.com/office/powerpoint/2010/main" val="4164733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#1 – Movie Search &amp; Update</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FFFF00"/>
                </a:solidFill>
              </a:rPr>
              <a:t>Movie List – the main database where all movies available for browsing and purchasing are contained. Movies not in the default list can also be added.</a:t>
            </a:r>
          </a:p>
        </p:txBody>
      </p:sp>
      <p:sp>
        <p:nvSpPr>
          <p:cNvPr id="8" name="TextBox 7">
            <a:extLst>
              <a:ext uri="{FF2B5EF4-FFF2-40B4-BE49-F238E27FC236}">
                <a16:creationId xmlns:a16="http://schemas.microsoft.com/office/drawing/2014/main" id="{BF37702E-7A7B-47DB-B87D-A0D7C40C3D3D}"/>
              </a:ext>
            </a:extLst>
          </p:cNvPr>
          <p:cNvSpPr txBox="1"/>
          <p:nvPr/>
        </p:nvSpPr>
        <p:spPr>
          <a:xfrm>
            <a:off x="6267450" y="2587446"/>
            <a:ext cx="5657849" cy="3416320"/>
          </a:xfrm>
          <a:prstGeom prst="rect">
            <a:avLst/>
          </a:prstGeom>
          <a:noFill/>
        </p:spPr>
        <p:txBody>
          <a:bodyPr wrap="square" rtlCol="0">
            <a:spAutoFit/>
          </a:bodyPr>
          <a:lstStyle/>
          <a:p>
            <a:r>
              <a:rPr lang="en-US" b="1" dirty="0">
                <a:solidFill>
                  <a:schemeClr val="bg1"/>
                </a:solidFill>
              </a:rPr>
              <a:t>Though the “Movies” function is not limited to browsing, as the user can also add other films that were not initially present in the database.</a:t>
            </a:r>
          </a:p>
          <a:p>
            <a:endParaRPr lang="en-US" b="1" dirty="0">
              <a:solidFill>
                <a:schemeClr val="bg1"/>
              </a:solidFill>
            </a:endParaRPr>
          </a:p>
          <a:p>
            <a:r>
              <a:rPr lang="en-US" b="1" dirty="0">
                <a:solidFill>
                  <a:schemeClr val="bg1"/>
                </a:solidFill>
              </a:rPr>
              <a:t>Although one can technically add any kind of film to the main database, I would like to encourage adding films that were previously considered lost for reasons of preservation (i.e., 1920s lost silent films). </a:t>
            </a:r>
          </a:p>
          <a:p>
            <a:endParaRPr lang="en-US" b="1" dirty="0">
              <a:solidFill>
                <a:schemeClr val="bg1"/>
              </a:solidFill>
            </a:endParaRPr>
          </a:p>
          <a:p>
            <a:r>
              <a:rPr lang="en-US" b="1" dirty="0">
                <a:solidFill>
                  <a:schemeClr val="bg1"/>
                </a:solidFill>
              </a:rPr>
              <a:t>And please attempt to avoid adding fake films that don’t exist in any way, shape, or form like in the example to the left.</a:t>
            </a:r>
          </a:p>
        </p:txBody>
      </p:sp>
      <p:pic>
        <p:nvPicPr>
          <p:cNvPr id="6" name="Picture 5" descr="Text&#10;&#10;Description automatically generated">
            <a:extLst>
              <a:ext uri="{FF2B5EF4-FFF2-40B4-BE49-F238E27FC236}">
                <a16:creationId xmlns:a16="http://schemas.microsoft.com/office/drawing/2014/main" id="{A6245AC3-9A83-47D1-BA99-133150101B7F}"/>
              </a:ext>
            </a:extLst>
          </p:cNvPr>
          <p:cNvPicPr>
            <a:picLocks noChangeAspect="1"/>
          </p:cNvPicPr>
          <p:nvPr/>
        </p:nvPicPr>
        <p:blipFill rotWithShape="1">
          <a:blip r:embed="rId2">
            <a:extLst>
              <a:ext uri="{28A0092B-C50C-407E-A947-70E740481C1C}">
                <a14:useLocalDpi xmlns:a14="http://schemas.microsoft.com/office/drawing/2010/main" val="0"/>
              </a:ext>
            </a:extLst>
          </a:blip>
          <a:srcRect t="7639" r="27934" b="2755"/>
          <a:stretch/>
        </p:blipFill>
        <p:spPr>
          <a:xfrm>
            <a:off x="193800" y="1988344"/>
            <a:ext cx="5906089" cy="4648200"/>
          </a:xfrm>
          <a:prstGeom prst="rect">
            <a:avLst/>
          </a:prstGeom>
        </p:spPr>
      </p:pic>
    </p:spTree>
    <p:extLst>
      <p:ext uri="{BB962C8B-B14F-4D97-AF65-F5344CB8AC3E}">
        <p14:creationId xmlns:p14="http://schemas.microsoft.com/office/powerpoint/2010/main" val="2399217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40132F-EC1E-42BC-AF46-5AE7BD5EAD62}"/>
              </a:ext>
            </a:extLst>
          </p:cNvPr>
          <p:cNvSpPr txBox="1"/>
          <p:nvPr/>
        </p:nvSpPr>
        <p:spPr>
          <a:xfrm>
            <a:off x="552450" y="5487333"/>
            <a:ext cx="10715625" cy="707886"/>
          </a:xfrm>
          <a:prstGeom prst="rect">
            <a:avLst/>
          </a:prstGeom>
          <a:noFill/>
        </p:spPr>
        <p:txBody>
          <a:bodyPr wrap="square" rtlCol="0">
            <a:spAutoFit/>
          </a:bodyPr>
          <a:lstStyle/>
          <a:p>
            <a:pPr algn="ctr"/>
            <a:r>
              <a:rPr lang="en-US" sz="2000" b="1" dirty="0">
                <a:solidFill>
                  <a:schemeClr val="bg1"/>
                </a:solidFill>
              </a:rPr>
              <a:t>Custom additions that have been added can be searched for by the user who committed the update, or by any other user that has an account registered for this application.</a:t>
            </a:r>
          </a:p>
        </p:txBody>
      </p:sp>
      <p:pic>
        <p:nvPicPr>
          <p:cNvPr id="4" name="Picture 3" descr="A screenshot of a computer&#10;&#10;Description automatically generated">
            <a:extLst>
              <a:ext uri="{FF2B5EF4-FFF2-40B4-BE49-F238E27FC236}">
                <a16:creationId xmlns:a16="http://schemas.microsoft.com/office/drawing/2014/main" id="{B2F3A10C-212A-456B-A6ED-4FCD42324D02}"/>
              </a:ext>
            </a:extLst>
          </p:cNvPr>
          <p:cNvPicPr>
            <a:picLocks noChangeAspect="1"/>
          </p:cNvPicPr>
          <p:nvPr/>
        </p:nvPicPr>
        <p:blipFill rotWithShape="1">
          <a:blip r:embed="rId2">
            <a:extLst>
              <a:ext uri="{28A0092B-C50C-407E-A947-70E740481C1C}">
                <a14:useLocalDpi xmlns:a14="http://schemas.microsoft.com/office/drawing/2010/main" val="0"/>
              </a:ext>
            </a:extLst>
          </a:blip>
          <a:srcRect b="8960"/>
          <a:stretch/>
        </p:blipFill>
        <p:spPr>
          <a:xfrm>
            <a:off x="304800" y="2197894"/>
            <a:ext cx="11408196" cy="3231356"/>
          </a:xfrm>
          <a:prstGeom prst="rect">
            <a:avLst/>
          </a:prstGeom>
        </p:spPr>
      </p:pic>
      <p:sp>
        <p:nvSpPr>
          <p:cNvPr id="13" name="Title 1">
            <a:extLst>
              <a:ext uri="{FF2B5EF4-FFF2-40B4-BE49-F238E27FC236}">
                <a16:creationId xmlns:a16="http://schemas.microsoft.com/office/drawing/2014/main" id="{E22808F4-67A3-476F-9231-9EF536125B47}"/>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#1 – Movie Search &amp; Update</a:t>
            </a:r>
          </a:p>
        </p:txBody>
      </p:sp>
      <p:sp>
        <p:nvSpPr>
          <p:cNvPr id="14" name="TextBox 13">
            <a:extLst>
              <a:ext uri="{FF2B5EF4-FFF2-40B4-BE49-F238E27FC236}">
                <a16:creationId xmlns:a16="http://schemas.microsoft.com/office/drawing/2014/main" id="{72EA8C92-DB2F-4175-BF70-45AD6597DDA5}"/>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FFFF00"/>
                </a:solidFill>
              </a:rPr>
              <a:t>Movie List – the main database where all movies available for browsing and purchasing are contained. Movies not in the default list can also be added.</a:t>
            </a:r>
          </a:p>
        </p:txBody>
      </p:sp>
    </p:spTree>
    <p:extLst>
      <p:ext uri="{BB962C8B-B14F-4D97-AF65-F5344CB8AC3E}">
        <p14:creationId xmlns:p14="http://schemas.microsoft.com/office/powerpoint/2010/main" val="4093006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rgbClr val="FF0000"/>
                </a:solidFill>
              </a:rPr>
              <a:t>SYSTEM DESCRIPTION</a:t>
            </a:r>
          </a:p>
        </p:txBody>
      </p:sp>
      <p:sp>
        <p:nvSpPr>
          <p:cNvPr id="5" name="TextBox 4">
            <a:extLst>
              <a:ext uri="{FF2B5EF4-FFF2-40B4-BE49-F238E27FC236}">
                <a16:creationId xmlns:a16="http://schemas.microsoft.com/office/drawing/2014/main" id="{8FD52DAE-474B-4CEC-BDB2-B518CBCE20D4}"/>
              </a:ext>
            </a:extLst>
          </p:cNvPr>
          <p:cNvSpPr txBox="1"/>
          <p:nvPr/>
        </p:nvSpPr>
        <p:spPr>
          <a:xfrm>
            <a:off x="603682" y="1014842"/>
            <a:ext cx="10750118" cy="5940088"/>
          </a:xfrm>
          <a:prstGeom prst="rect">
            <a:avLst/>
          </a:prstGeom>
          <a:noFill/>
        </p:spPr>
        <p:txBody>
          <a:bodyPr wrap="square" rtlCol="0">
            <a:spAutoFit/>
          </a:bodyPr>
          <a:lstStyle/>
          <a:p>
            <a:r>
              <a:rPr lang="en-US" sz="2400" dirty="0">
                <a:solidFill>
                  <a:schemeClr val="bg1"/>
                </a:solidFill>
              </a:rPr>
              <a:t>This application is known simply as the “Movie Database Collection”, but it can also be referred to as the “S.U.S Movie Database Collection.”</a:t>
            </a:r>
          </a:p>
          <a:p>
            <a:endParaRPr lang="en-US" sz="2400" dirty="0">
              <a:solidFill>
                <a:schemeClr val="bg1"/>
              </a:solidFill>
            </a:endParaRPr>
          </a:p>
          <a:p>
            <a:r>
              <a:rPr lang="en-US" sz="2400" dirty="0">
                <a:solidFill>
                  <a:schemeClr val="bg1"/>
                </a:solidFill>
              </a:rPr>
              <a:t>Users can log into this online application to purchase any film that is stored within the database. However, this database isn’t just set solely for film purchasing. It includes the other following features:</a:t>
            </a:r>
          </a:p>
          <a:p>
            <a:pPr marL="342900" indent="-342900">
              <a:buFont typeface="Arial" panose="020B0604020202020204" pitchFamily="34" charset="0"/>
              <a:buChar char="•"/>
            </a:pPr>
            <a:r>
              <a:rPr lang="en-US" sz="2400" dirty="0">
                <a:solidFill>
                  <a:schemeClr val="bg1"/>
                </a:solidFill>
              </a:rPr>
              <a:t>Create user account and operate within specific account only</a:t>
            </a:r>
          </a:p>
          <a:p>
            <a:pPr marL="342900" indent="-342900">
              <a:buFont typeface="Arial" panose="020B0604020202020204" pitchFamily="34" charset="0"/>
              <a:buChar char="•"/>
            </a:pPr>
            <a:r>
              <a:rPr lang="en-US" sz="2400" dirty="0">
                <a:solidFill>
                  <a:schemeClr val="bg1"/>
                </a:solidFill>
              </a:rPr>
              <a:t>Manage purchases and view list of purchases</a:t>
            </a:r>
          </a:p>
          <a:p>
            <a:pPr marL="342900" indent="-342900">
              <a:buFont typeface="Arial" panose="020B0604020202020204" pitchFamily="34" charset="0"/>
              <a:buChar char="•"/>
            </a:pPr>
            <a:r>
              <a:rPr lang="en-US" sz="2400" dirty="0">
                <a:solidFill>
                  <a:schemeClr val="bg1"/>
                </a:solidFill>
              </a:rPr>
              <a:t>Create, edit, and update lists of films that help with following:</a:t>
            </a:r>
          </a:p>
          <a:p>
            <a:pPr marL="800100" lvl="1" indent="-342900">
              <a:buFont typeface="Arial" panose="020B0604020202020204" pitchFamily="34" charset="0"/>
              <a:buChar char="•"/>
            </a:pPr>
            <a:r>
              <a:rPr lang="en-US" sz="2400" dirty="0">
                <a:solidFill>
                  <a:schemeClr val="bg1"/>
                </a:solidFill>
              </a:rPr>
              <a:t>To keep track of which films you have seen registered in the database.</a:t>
            </a:r>
          </a:p>
          <a:p>
            <a:pPr marL="800100" lvl="1" indent="-342900">
              <a:buFont typeface="Arial" panose="020B0604020202020204" pitchFamily="34" charset="0"/>
              <a:buChar char="•"/>
            </a:pPr>
            <a:r>
              <a:rPr lang="en-US" sz="2400" dirty="0">
                <a:solidFill>
                  <a:schemeClr val="bg1"/>
                </a:solidFill>
              </a:rPr>
              <a:t>To keep track of which films you wish to watch or own, but have not yet seen</a:t>
            </a:r>
          </a:p>
          <a:p>
            <a:pPr marL="342900" indent="-342900">
              <a:buFont typeface="Arial" panose="020B0604020202020204" pitchFamily="34" charset="0"/>
              <a:buChar char="•"/>
            </a:pPr>
            <a:r>
              <a:rPr lang="en-US" sz="2400" dirty="0">
                <a:solidFill>
                  <a:schemeClr val="bg1"/>
                </a:solidFill>
              </a:rPr>
              <a:t>Explore list of all actors and their basic information.</a:t>
            </a:r>
          </a:p>
          <a:p>
            <a:pPr marL="342900" indent="-342900">
              <a:buFont typeface="Arial" panose="020B0604020202020204" pitchFamily="34" charset="0"/>
              <a:buChar char="•"/>
            </a:pPr>
            <a:r>
              <a:rPr lang="en-US" sz="2400" dirty="0">
                <a:solidFill>
                  <a:schemeClr val="bg1"/>
                </a:solidFill>
              </a:rPr>
              <a:t>Give films your own personal rating and integrate it within the database.</a:t>
            </a:r>
          </a:p>
          <a:p>
            <a:pPr marL="342900" indent="-342900">
              <a:buFont typeface="Arial" panose="020B0604020202020204" pitchFamily="34" charset="0"/>
              <a:buChar char="•"/>
            </a:pPr>
            <a:r>
              <a:rPr lang="en-US" sz="2400" dirty="0">
                <a:solidFill>
                  <a:schemeClr val="bg1"/>
                </a:solidFill>
              </a:rPr>
              <a:t>Add films that were once deemed lost in a previous point in time.</a:t>
            </a:r>
          </a:p>
          <a:p>
            <a:pPr marL="342900" indent="-342900">
              <a:buFont typeface="Arial" panose="020B0604020202020204" pitchFamily="34" charset="0"/>
              <a:buChar char="•"/>
            </a:pPr>
            <a:r>
              <a:rPr lang="en-US" sz="2400" dirty="0">
                <a:solidFill>
                  <a:schemeClr val="bg1"/>
                </a:solidFill>
              </a:rPr>
              <a:t>Add any film to database that was not previously present.</a:t>
            </a:r>
          </a:p>
          <a:p>
            <a:endParaRPr lang="en-US" sz="2000" dirty="0">
              <a:solidFill>
                <a:schemeClr val="bg1"/>
              </a:solidFill>
            </a:endParaRPr>
          </a:p>
        </p:txBody>
      </p:sp>
    </p:spTree>
    <p:extLst>
      <p:ext uri="{BB962C8B-B14F-4D97-AF65-F5344CB8AC3E}">
        <p14:creationId xmlns:p14="http://schemas.microsoft.com/office/powerpoint/2010/main" val="1848710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#2 – Purchase List</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rgbClr val="00FF00"/>
              </a:solidFill>
            </a:endParaRPr>
          </a:p>
          <a:p>
            <a:pPr marL="285750" indent="-285750">
              <a:buFont typeface="Arial" panose="020B0604020202020204" pitchFamily="34" charset="0"/>
              <a:buChar char="•"/>
            </a:pPr>
            <a:r>
              <a:rPr lang="en-US" sz="2400" b="1" dirty="0">
                <a:solidFill>
                  <a:srgbClr val="00FF00"/>
                </a:solidFill>
              </a:rPr>
              <a:t>Purchase List – the list useful for keeping track of how many purchases you have made. It can also be updated once a new purchase has been made.</a:t>
            </a:r>
          </a:p>
        </p:txBody>
      </p:sp>
      <p:sp>
        <p:nvSpPr>
          <p:cNvPr id="8" name="TextBox 7">
            <a:extLst>
              <a:ext uri="{FF2B5EF4-FFF2-40B4-BE49-F238E27FC236}">
                <a16:creationId xmlns:a16="http://schemas.microsoft.com/office/drawing/2014/main" id="{BF37702E-7A7B-47DB-B87D-A0D7C40C3D3D}"/>
              </a:ext>
            </a:extLst>
          </p:cNvPr>
          <p:cNvSpPr txBox="1"/>
          <p:nvPr/>
        </p:nvSpPr>
        <p:spPr>
          <a:xfrm>
            <a:off x="195469" y="2339805"/>
            <a:ext cx="3914891" cy="4247317"/>
          </a:xfrm>
          <a:prstGeom prst="rect">
            <a:avLst/>
          </a:prstGeom>
          <a:noFill/>
        </p:spPr>
        <p:txBody>
          <a:bodyPr wrap="square" rtlCol="0">
            <a:spAutoFit/>
          </a:bodyPr>
          <a:lstStyle/>
          <a:p>
            <a:r>
              <a:rPr lang="en-US" b="1" dirty="0">
                <a:solidFill>
                  <a:schemeClr val="bg1"/>
                </a:solidFill>
              </a:rPr>
              <a:t>In the “Purchases” option, the user can view his/her purchase list or update it by making a purchase.</a:t>
            </a:r>
          </a:p>
          <a:p>
            <a:endParaRPr lang="en-US" b="1" dirty="0">
              <a:solidFill>
                <a:schemeClr val="bg1"/>
              </a:solidFill>
            </a:endParaRPr>
          </a:p>
          <a:p>
            <a:r>
              <a:rPr lang="en-US" b="1" dirty="0">
                <a:solidFill>
                  <a:schemeClr val="bg1"/>
                </a:solidFill>
              </a:rPr>
              <a:t>In the case of “</a:t>
            </a:r>
            <a:r>
              <a:rPr lang="en-US" b="1" dirty="0" err="1">
                <a:solidFill>
                  <a:schemeClr val="bg1"/>
                </a:solidFill>
              </a:rPr>
              <a:t>itsameMario</a:t>
            </a:r>
            <a:r>
              <a:rPr lang="en-US" b="1" dirty="0">
                <a:solidFill>
                  <a:schemeClr val="bg1"/>
                </a:solidFill>
              </a:rPr>
              <a:t>”, we can see that he contains:</a:t>
            </a:r>
          </a:p>
          <a:p>
            <a:pPr marL="285750" indent="-285750">
              <a:buFont typeface="Arial" panose="020B0604020202020204" pitchFamily="34" charset="0"/>
              <a:buChar char="•"/>
            </a:pPr>
            <a:r>
              <a:rPr lang="en-US" b="1" dirty="0">
                <a:solidFill>
                  <a:schemeClr val="bg1"/>
                </a:solidFill>
              </a:rPr>
              <a:t>7 purchases</a:t>
            </a:r>
          </a:p>
          <a:p>
            <a:pPr marL="285750" indent="-285750">
              <a:buFont typeface="Arial" panose="020B0604020202020204" pitchFamily="34" charset="0"/>
              <a:buChar char="•"/>
            </a:pPr>
            <a:r>
              <a:rPr lang="en-US" b="1" dirty="0">
                <a:solidFill>
                  <a:schemeClr val="bg1"/>
                </a:solidFill>
              </a:rPr>
              <a:t>$990 in account balance “acctbal”</a:t>
            </a:r>
          </a:p>
          <a:p>
            <a:pPr marL="285750" indent="-285750">
              <a:buFont typeface="Arial" panose="020B0604020202020204" pitchFamily="34" charset="0"/>
              <a:buChar char="•"/>
            </a:pPr>
            <a:r>
              <a:rPr lang="en-US" b="1" dirty="0">
                <a:solidFill>
                  <a:schemeClr val="bg1"/>
                </a:solidFill>
              </a:rPr>
              <a:t>Specific title of film purchased</a:t>
            </a:r>
          </a:p>
          <a:p>
            <a:pPr marL="285750" indent="-285750">
              <a:buFont typeface="Arial" panose="020B0604020202020204" pitchFamily="34" charset="0"/>
              <a:buChar char="•"/>
            </a:pPr>
            <a:r>
              <a:rPr lang="en-US" b="1" dirty="0">
                <a:solidFill>
                  <a:schemeClr val="bg1"/>
                </a:solidFill>
              </a:rPr>
              <a:t>Year film was released</a:t>
            </a:r>
          </a:p>
          <a:p>
            <a:pPr marL="285750" indent="-285750">
              <a:buFont typeface="Arial" panose="020B0604020202020204" pitchFamily="34" charset="0"/>
              <a:buChar char="•"/>
            </a:pPr>
            <a:r>
              <a:rPr lang="en-US" b="1" dirty="0">
                <a:solidFill>
                  <a:schemeClr val="bg1"/>
                </a:solidFill>
              </a:rPr>
              <a:t>Genre and average score of film</a:t>
            </a:r>
          </a:p>
          <a:p>
            <a:pPr marL="285750" indent="-285750">
              <a:buFont typeface="Arial" panose="020B0604020202020204" pitchFamily="34" charset="0"/>
              <a:buChar char="•"/>
            </a:pPr>
            <a:r>
              <a:rPr lang="en-US" b="1" dirty="0">
                <a:solidFill>
                  <a:schemeClr val="bg1"/>
                </a:solidFill>
              </a:rPr>
              <a:t>Cost of the film (each $10)</a:t>
            </a:r>
          </a:p>
          <a:p>
            <a:pPr marL="285750" indent="-285750">
              <a:buFont typeface="Arial" panose="020B0604020202020204" pitchFamily="34" charset="0"/>
              <a:buChar char="•"/>
            </a:pPr>
            <a:r>
              <a:rPr lang="en-US" b="1" dirty="0">
                <a:solidFill>
                  <a:schemeClr val="bg1"/>
                </a:solidFill>
              </a:rPr>
              <a:t>A notice of whether film was paid</a:t>
            </a:r>
          </a:p>
          <a:p>
            <a:pPr marL="285750" indent="-285750">
              <a:buFont typeface="Arial" panose="020B0604020202020204" pitchFamily="34" charset="0"/>
              <a:buChar char="•"/>
            </a:pPr>
            <a:r>
              <a:rPr lang="en-US" b="1" dirty="0">
                <a:solidFill>
                  <a:schemeClr val="bg1"/>
                </a:solidFill>
              </a:rPr>
              <a:t>How the purchase was made (i.e. Credit)</a:t>
            </a:r>
          </a:p>
        </p:txBody>
      </p:sp>
      <p:pic>
        <p:nvPicPr>
          <p:cNvPr id="6" name="Picture 5" descr="Text&#10;&#10;Description automatically generated">
            <a:extLst>
              <a:ext uri="{FF2B5EF4-FFF2-40B4-BE49-F238E27FC236}">
                <a16:creationId xmlns:a16="http://schemas.microsoft.com/office/drawing/2014/main" id="{1BBDFDC6-37C9-4905-A5DA-D02E28E6F21B}"/>
              </a:ext>
            </a:extLst>
          </p:cNvPr>
          <p:cNvPicPr>
            <a:picLocks noChangeAspect="1"/>
          </p:cNvPicPr>
          <p:nvPr/>
        </p:nvPicPr>
        <p:blipFill rotWithShape="1">
          <a:blip r:embed="rId2">
            <a:extLst>
              <a:ext uri="{28A0092B-C50C-407E-A947-70E740481C1C}">
                <a14:useLocalDpi xmlns:a14="http://schemas.microsoft.com/office/drawing/2010/main" val="0"/>
              </a:ext>
            </a:extLst>
          </a:blip>
          <a:srcRect t="23623" r="26876" b="12318"/>
          <a:stretch/>
        </p:blipFill>
        <p:spPr>
          <a:xfrm>
            <a:off x="4253948" y="2339805"/>
            <a:ext cx="7742582" cy="4291546"/>
          </a:xfrm>
          <a:prstGeom prst="rect">
            <a:avLst/>
          </a:prstGeom>
        </p:spPr>
      </p:pic>
    </p:spTree>
    <p:extLst>
      <p:ext uri="{BB962C8B-B14F-4D97-AF65-F5344CB8AC3E}">
        <p14:creationId xmlns:p14="http://schemas.microsoft.com/office/powerpoint/2010/main" val="1394073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#2 – Purchase List</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rgbClr val="FFFF00"/>
              </a:solidFill>
            </a:endParaRPr>
          </a:p>
          <a:p>
            <a:pPr marL="285750" indent="-285750">
              <a:buFont typeface="Arial" panose="020B0604020202020204" pitchFamily="34" charset="0"/>
              <a:buChar char="•"/>
            </a:pPr>
            <a:r>
              <a:rPr lang="en-US" sz="2400" b="1" dirty="0">
                <a:solidFill>
                  <a:srgbClr val="00FF00"/>
                </a:solidFill>
              </a:rPr>
              <a:t>Purchase List – the list useful for keeping track of how many purchases you have made. It can also be updated once a new purchase has been made.</a:t>
            </a:r>
          </a:p>
        </p:txBody>
      </p:sp>
      <p:sp>
        <p:nvSpPr>
          <p:cNvPr id="8" name="TextBox 7">
            <a:extLst>
              <a:ext uri="{FF2B5EF4-FFF2-40B4-BE49-F238E27FC236}">
                <a16:creationId xmlns:a16="http://schemas.microsoft.com/office/drawing/2014/main" id="{BF37702E-7A7B-47DB-B87D-A0D7C40C3D3D}"/>
              </a:ext>
            </a:extLst>
          </p:cNvPr>
          <p:cNvSpPr txBox="1"/>
          <p:nvPr/>
        </p:nvSpPr>
        <p:spPr>
          <a:xfrm>
            <a:off x="5433134" y="2080745"/>
            <a:ext cx="6584307" cy="2308324"/>
          </a:xfrm>
          <a:prstGeom prst="rect">
            <a:avLst/>
          </a:prstGeom>
          <a:noFill/>
        </p:spPr>
        <p:txBody>
          <a:bodyPr wrap="square" rtlCol="0">
            <a:spAutoFit/>
          </a:bodyPr>
          <a:lstStyle/>
          <a:p>
            <a:r>
              <a:rPr lang="en-US" b="1" dirty="0">
                <a:solidFill>
                  <a:schemeClr val="bg1"/>
                </a:solidFill>
              </a:rPr>
              <a:t>When making a purchase, the user can select the title he/she wishes to purchase as well as the payment method that the user wants to use.</a:t>
            </a:r>
          </a:p>
          <a:p>
            <a:endParaRPr lang="en-US" b="1" dirty="0">
              <a:solidFill>
                <a:schemeClr val="bg1"/>
              </a:solidFill>
            </a:endParaRPr>
          </a:p>
          <a:p>
            <a:r>
              <a:rPr lang="en-US" b="1" dirty="0">
                <a:solidFill>
                  <a:schemeClr val="bg1"/>
                </a:solidFill>
              </a:rPr>
              <a:t>Then the user’s purchase list gets updated with the # of purchases changing as well as the account balance “acctbal”. “</a:t>
            </a:r>
            <a:r>
              <a:rPr lang="en-US" b="1" dirty="0" err="1">
                <a:solidFill>
                  <a:schemeClr val="bg1"/>
                </a:solidFill>
              </a:rPr>
              <a:t>itsameMario</a:t>
            </a:r>
            <a:r>
              <a:rPr lang="en-US" b="1" dirty="0">
                <a:solidFill>
                  <a:schemeClr val="bg1"/>
                </a:solidFill>
              </a:rPr>
              <a:t>” now has 8 purchases with the film “Onward”. And has his account balance reduced by $10.</a:t>
            </a:r>
          </a:p>
        </p:txBody>
      </p:sp>
      <p:pic>
        <p:nvPicPr>
          <p:cNvPr id="11" name="Picture 10" descr="A screenshot of a computer screen&#10;&#10;Description automatically generated">
            <a:extLst>
              <a:ext uri="{FF2B5EF4-FFF2-40B4-BE49-F238E27FC236}">
                <a16:creationId xmlns:a16="http://schemas.microsoft.com/office/drawing/2014/main" id="{09A98E0B-008F-411A-BEBC-280CBA40CBB6}"/>
              </a:ext>
            </a:extLst>
          </p:cNvPr>
          <p:cNvPicPr>
            <a:picLocks noChangeAspect="1"/>
          </p:cNvPicPr>
          <p:nvPr/>
        </p:nvPicPr>
        <p:blipFill rotWithShape="1">
          <a:blip r:embed="rId2">
            <a:extLst>
              <a:ext uri="{28A0092B-C50C-407E-A947-70E740481C1C}">
                <a14:useLocalDpi xmlns:a14="http://schemas.microsoft.com/office/drawing/2010/main" val="0"/>
              </a:ext>
            </a:extLst>
          </a:blip>
          <a:srcRect t="59393" r="28106" b="8610"/>
          <a:stretch/>
        </p:blipFill>
        <p:spPr>
          <a:xfrm>
            <a:off x="174559" y="4489800"/>
            <a:ext cx="7789615" cy="2194353"/>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B62349C3-C1E4-4271-8961-A6AF52798A8F}"/>
              </a:ext>
            </a:extLst>
          </p:cNvPr>
          <p:cNvPicPr>
            <a:picLocks noChangeAspect="1"/>
          </p:cNvPicPr>
          <p:nvPr/>
        </p:nvPicPr>
        <p:blipFill rotWithShape="1">
          <a:blip r:embed="rId2">
            <a:extLst>
              <a:ext uri="{28A0092B-C50C-407E-A947-70E740481C1C}">
                <a14:useLocalDpi xmlns:a14="http://schemas.microsoft.com/office/drawing/2010/main" val="0"/>
              </a:ext>
            </a:extLst>
          </a:blip>
          <a:srcRect t="34532" r="52992" b="37729"/>
          <a:stretch/>
        </p:blipFill>
        <p:spPr>
          <a:xfrm>
            <a:off x="174559" y="1988345"/>
            <a:ext cx="5093180" cy="1902354"/>
          </a:xfrm>
          <a:prstGeom prst="rect">
            <a:avLst/>
          </a:prstGeom>
        </p:spPr>
      </p:pic>
    </p:spTree>
    <p:extLst>
      <p:ext uri="{BB962C8B-B14F-4D97-AF65-F5344CB8AC3E}">
        <p14:creationId xmlns:p14="http://schemas.microsoft.com/office/powerpoint/2010/main" val="797531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#2 – Purchase List</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rgbClr val="FFFF00"/>
              </a:solidFill>
            </a:endParaRPr>
          </a:p>
          <a:p>
            <a:pPr marL="285750" indent="-285750">
              <a:buFont typeface="Arial" panose="020B0604020202020204" pitchFamily="34" charset="0"/>
              <a:buChar char="•"/>
            </a:pPr>
            <a:r>
              <a:rPr lang="en-US" sz="2400" b="1" dirty="0">
                <a:solidFill>
                  <a:srgbClr val="00FF00"/>
                </a:solidFill>
              </a:rPr>
              <a:t>Purchase List – the list useful for keeping track of how many purchases you have made. It can also be updated once a new purchase has been made.</a:t>
            </a:r>
          </a:p>
        </p:txBody>
      </p:sp>
      <p:sp>
        <p:nvSpPr>
          <p:cNvPr id="8" name="TextBox 7">
            <a:extLst>
              <a:ext uri="{FF2B5EF4-FFF2-40B4-BE49-F238E27FC236}">
                <a16:creationId xmlns:a16="http://schemas.microsoft.com/office/drawing/2014/main" id="{BF37702E-7A7B-47DB-B87D-A0D7C40C3D3D}"/>
              </a:ext>
            </a:extLst>
          </p:cNvPr>
          <p:cNvSpPr txBox="1"/>
          <p:nvPr/>
        </p:nvSpPr>
        <p:spPr>
          <a:xfrm>
            <a:off x="82826" y="1954313"/>
            <a:ext cx="3095380" cy="4247317"/>
          </a:xfrm>
          <a:prstGeom prst="rect">
            <a:avLst/>
          </a:prstGeom>
          <a:noFill/>
        </p:spPr>
        <p:txBody>
          <a:bodyPr wrap="square" rtlCol="0">
            <a:spAutoFit/>
          </a:bodyPr>
          <a:lstStyle/>
          <a:p>
            <a:r>
              <a:rPr lang="en-US" b="1" dirty="0">
                <a:solidFill>
                  <a:schemeClr val="bg1"/>
                </a:solidFill>
              </a:rPr>
              <a:t>We also notice that the information in the “secret User Account” table has been updated as well to match the information present in the respective purchase lists of each user in this database application.</a:t>
            </a:r>
          </a:p>
          <a:p>
            <a:endParaRPr lang="en-US" b="1" dirty="0">
              <a:solidFill>
                <a:schemeClr val="bg1"/>
              </a:solidFill>
            </a:endParaRPr>
          </a:p>
          <a:p>
            <a:r>
              <a:rPr lang="en-US" b="1" dirty="0" err="1">
                <a:solidFill>
                  <a:schemeClr val="bg1"/>
                </a:solidFill>
              </a:rPr>
              <a:t>u_numpurchase</a:t>
            </a:r>
            <a:r>
              <a:rPr lang="en-US" b="1" dirty="0">
                <a:solidFill>
                  <a:schemeClr val="bg1"/>
                </a:solidFill>
              </a:rPr>
              <a:t> and </a:t>
            </a:r>
            <a:r>
              <a:rPr lang="en-US" b="1" dirty="0" err="1">
                <a:solidFill>
                  <a:schemeClr val="bg1"/>
                </a:solidFill>
              </a:rPr>
              <a:t>u_acctbal</a:t>
            </a:r>
            <a:r>
              <a:rPr lang="en-US" b="1" dirty="0">
                <a:solidFill>
                  <a:schemeClr val="bg1"/>
                </a:solidFill>
              </a:rPr>
              <a:t> of “</a:t>
            </a:r>
            <a:r>
              <a:rPr lang="en-US" b="1" dirty="0" err="1">
                <a:solidFill>
                  <a:schemeClr val="bg1"/>
                </a:solidFill>
              </a:rPr>
              <a:t>itsameMario</a:t>
            </a:r>
            <a:r>
              <a:rPr lang="en-US" b="1" dirty="0">
                <a:solidFill>
                  <a:schemeClr val="bg1"/>
                </a:solidFill>
              </a:rPr>
              <a:t>” has been updated to have the same values as the variables </a:t>
            </a:r>
            <a:r>
              <a:rPr lang="en-US" b="1" dirty="0" err="1">
                <a:solidFill>
                  <a:schemeClr val="bg1"/>
                </a:solidFill>
              </a:rPr>
              <a:t>numpurchase</a:t>
            </a:r>
            <a:r>
              <a:rPr lang="en-US" b="1" dirty="0">
                <a:solidFill>
                  <a:schemeClr val="bg1"/>
                </a:solidFill>
              </a:rPr>
              <a:t> and acctbal in the “purchases” menu.</a:t>
            </a:r>
          </a:p>
        </p:txBody>
      </p:sp>
      <p:pic>
        <p:nvPicPr>
          <p:cNvPr id="4" name="Picture 3" descr="A screenshot of a computer screen&#10;&#10;Description automatically generated">
            <a:extLst>
              <a:ext uri="{FF2B5EF4-FFF2-40B4-BE49-F238E27FC236}">
                <a16:creationId xmlns:a16="http://schemas.microsoft.com/office/drawing/2014/main" id="{05063A57-35A4-48FC-B0F9-42EFA902649C}"/>
              </a:ext>
            </a:extLst>
          </p:cNvPr>
          <p:cNvPicPr>
            <a:picLocks noChangeAspect="1"/>
          </p:cNvPicPr>
          <p:nvPr/>
        </p:nvPicPr>
        <p:blipFill rotWithShape="1">
          <a:blip r:embed="rId2">
            <a:extLst>
              <a:ext uri="{28A0092B-C50C-407E-A947-70E740481C1C}">
                <a14:useLocalDpi xmlns:a14="http://schemas.microsoft.com/office/drawing/2010/main" val="0"/>
              </a:ext>
            </a:extLst>
          </a:blip>
          <a:srcRect t="64203" r="44940" b="3284"/>
          <a:stretch/>
        </p:blipFill>
        <p:spPr>
          <a:xfrm>
            <a:off x="3407371" y="1954313"/>
            <a:ext cx="8336954" cy="3144234"/>
          </a:xfrm>
          <a:prstGeom prst="rect">
            <a:avLst/>
          </a:prstGeom>
        </p:spPr>
      </p:pic>
      <p:sp>
        <p:nvSpPr>
          <p:cNvPr id="6" name="TextBox 5">
            <a:extLst>
              <a:ext uri="{FF2B5EF4-FFF2-40B4-BE49-F238E27FC236}">
                <a16:creationId xmlns:a16="http://schemas.microsoft.com/office/drawing/2014/main" id="{A743BD4E-BDF0-4EED-A57F-1B396B430426}"/>
              </a:ext>
            </a:extLst>
          </p:cNvPr>
          <p:cNvSpPr txBox="1"/>
          <p:nvPr/>
        </p:nvSpPr>
        <p:spPr>
          <a:xfrm>
            <a:off x="3407371" y="5181076"/>
            <a:ext cx="8336954" cy="646331"/>
          </a:xfrm>
          <a:prstGeom prst="rect">
            <a:avLst/>
          </a:prstGeom>
          <a:noFill/>
        </p:spPr>
        <p:txBody>
          <a:bodyPr wrap="square" rtlCol="0">
            <a:spAutoFit/>
          </a:bodyPr>
          <a:lstStyle/>
          <a:p>
            <a:pPr algn="ctr"/>
            <a:r>
              <a:rPr lang="en-US" b="1" dirty="0">
                <a:solidFill>
                  <a:schemeClr val="bg1"/>
                </a:solidFill>
              </a:rPr>
              <a:t>For each row in </a:t>
            </a:r>
            <a:r>
              <a:rPr lang="en-US" b="1" dirty="0" err="1">
                <a:solidFill>
                  <a:schemeClr val="bg1"/>
                </a:solidFill>
              </a:rPr>
              <a:t>userAcc</a:t>
            </a:r>
            <a:r>
              <a:rPr lang="en-US" b="1" dirty="0">
                <a:solidFill>
                  <a:schemeClr val="bg1"/>
                </a:solidFill>
              </a:rPr>
              <a:t>, properties are listed in this order:</a:t>
            </a:r>
          </a:p>
          <a:p>
            <a:pPr algn="ctr"/>
            <a:r>
              <a:rPr lang="en-US" b="1" dirty="0" err="1">
                <a:solidFill>
                  <a:schemeClr val="bg1"/>
                </a:solidFill>
              </a:rPr>
              <a:t>u_username</a:t>
            </a:r>
            <a:r>
              <a:rPr lang="en-US" b="1" dirty="0">
                <a:solidFill>
                  <a:schemeClr val="bg1"/>
                </a:solidFill>
              </a:rPr>
              <a:t> | </a:t>
            </a:r>
            <a:r>
              <a:rPr lang="en-US" b="1" dirty="0" err="1">
                <a:solidFill>
                  <a:schemeClr val="bg1"/>
                </a:solidFill>
              </a:rPr>
              <a:t>u_numpurchase</a:t>
            </a:r>
            <a:r>
              <a:rPr lang="en-US" b="1" dirty="0">
                <a:solidFill>
                  <a:schemeClr val="bg1"/>
                </a:solidFill>
              </a:rPr>
              <a:t> | </a:t>
            </a:r>
            <a:r>
              <a:rPr lang="en-US" b="1" dirty="0" err="1">
                <a:solidFill>
                  <a:schemeClr val="bg1"/>
                </a:solidFill>
              </a:rPr>
              <a:t>u_acctbal</a:t>
            </a:r>
            <a:r>
              <a:rPr lang="en-US" b="1" dirty="0">
                <a:solidFill>
                  <a:schemeClr val="bg1"/>
                </a:solidFill>
              </a:rPr>
              <a:t> | </a:t>
            </a:r>
            <a:r>
              <a:rPr lang="en-US" b="1" dirty="0" err="1">
                <a:solidFill>
                  <a:schemeClr val="bg1"/>
                </a:solidFill>
              </a:rPr>
              <a:t>u_debt</a:t>
            </a:r>
            <a:r>
              <a:rPr lang="en-US" b="1" dirty="0">
                <a:solidFill>
                  <a:schemeClr val="bg1"/>
                </a:solidFill>
              </a:rPr>
              <a:t> | </a:t>
            </a:r>
            <a:r>
              <a:rPr lang="en-US" b="1" dirty="0" err="1">
                <a:solidFill>
                  <a:schemeClr val="bg1"/>
                </a:solidFill>
              </a:rPr>
              <a:t>u_debt_mon</a:t>
            </a:r>
            <a:r>
              <a:rPr lang="en-US" b="1" dirty="0">
                <a:solidFill>
                  <a:schemeClr val="bg1"/>
                </a:solidFill>
              </a:rPr>
              <a:t> | </a:t>
            </a:r>
            <a:r>
              <a:rPr lang="en-US" b="1" dirty="0" err="1">
                <a:solidFill>
                  <a:schemeClr val="bg1"/>
                </a:solidFill>
              </a:rPr>
              <a:t>u_password</a:t>
            </a:r>
            <a:endParaRPr lang="en-US" b="1" dirty="0">
              <a:solidFill>
                <a:schemeClr val="bg1"/>
              </a:solidFill>
            </a:endParaRPr>
          </a:p>
        </p:txBody>
      </p:sp>
    </p:spTree>
    <p:extLst>
      <p:ext uri="{BB962C8B-B14F-4D97-AF65-F5344CB8AC3E}">
        <p14:creationId xmlns:p14="http://schemas.microsoft.com/office/powerpoint/2010/main" val="1919621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2826" y="0"/>
            <a:ext cx="12026347" cy="1325563"/>
          </a:xfrm>
        </p:spPr>
        <p:txBody>
          <a:bodyPr/>
          <a:lstStyle/>
          <a:p>
            <a:pPr algn="ctr"/>
            <a:r>
              <a:rPr lang="en-US" b="1" dirty="0">
                <a:solidFill>
                  <a:schemeClr val="bg1"/>
                </a:solidFill>
              </a:rPr>
              <a:t>FUNCTIONS #3 &amp; #4 – </a:t>
            </a:r>
            <a:r>
              <a:rPr lang="en-US" b="1" dirty="0" err="1">
                <a:solidFill>
                  <a:schemeClr val="bg1"/>
                </a:solidFill>
              </a:rPr>
              <a:t>WatchedList</a:t>
            </a:r>
            <a:r>
              <a:rPr lang="en-US" b="1" dirty="0">
                <a:solidFill>
                  <a:schemeClr val="bg1"/>
                </a:solidFill>
              </a:rPr>
              <a:t> and Wishlist</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00FFFF"/>
                </a:solidFill>
              </a:rPr>
              <a:t>Watched List &amp; Wishlist – lists that keep track of movies that you have seen and movies that you wish to see, respectively.</a:t>
            </a:r>
          </a:p>
        </p:txBody>
      </p:sp>
      <p:sp>
        <p:nvSpPr>
          <p:cNvPr id="8" name="TextBox 7">
            <a:extLst>
              <a:ext uri="{FF2B5EF4-FFF2-40B4-BE49-F238E27FC236}">
                <a16:creationId xmlns:a16="http://schemas.microsoft.com/office/drawing/2014/main" id="{BF37702E-7A7B-47DB-B87D-A0D7C40C3D3D}"/>
              </a:ext>
            </a:extLst>
          </p:cNvPr>
          <p:cNvSpPr txBox="1"/>
          <p:nvPr/>
        </p:nvSpPr>
        <p:spPr>
          <a:xfrm>
            <a:off x="325047" y="5486401"/>
            <a:ext cx="11353431" cy="1077218"/>
          </a:xfrm>
          <a:prstGeom prst="rect">
            <a:avLst/>
          </a:prstGeom>
          <a:noFill/>
        </p:spPr>
        <p:txBody>
          <a:bodyPr wrap="square" rtlCol="0">
            <a:spAutoFit/>
          </a:bodyPr>
          <a:lstStyle/>
          <a:p>
            <a:pPr algn="ctr"/>
            <a:r>
              <a:rPr lang="en-US" sz="1600" b="1" dirty="0">
                <a:solidFill>
                  <a:schemeClr val="bg1"/>
                </a:solidFill>
              </a:rPr>
              <a:t>This “</a:t>
            </a:r>
            <a:r>
              <a:rPr lang="en-US" sz="1600" b="1" dirty="0" err="1">
                <a:solidFill>
                  <a:schemeClr val="bg1"/>
                </a:solidFill>
              </a:rPr>
              <a:t>watchedlist</a:t>
            </a:r>
            <a:r>
              <a:rPr lang="en-US" sz="1600" b="1" dirty="0">
                <a:solidFill>
                  <a:schemeClr val="bg1"/>
                </a:solidFill>
              </a:rPr>
              <a:t>” belongs to account user “</a:t>
            </a:r>
            <a:r>
              <a:rPr lang="en-US" sz="1600" b="1" dirty="0" err="1">
                <a:solidFill>
                  <a:schemeClr val="bg1"/>
                </a:solidFill>
              </a:rPr>
              <a:t>bperezSuS</a:t>
            </a:r>
            <a:r>
              <a:rPr lang="en-US" sz="1600" b="1" dirty="0">
                <a:solidFill>
                  <a:schemeClr val="bg1"/>
                </a:solidFill>
              </a:rPr>
              <a:t>” (me). Though keep in mind that the entire “watched” (from the original database) contains a collection of tuples relevant to all users registered in this database. Though the programming only allows certain tuples to be viewed depending on the user that logged on. So in this case, “</a:t>
            </a:r>
            <a:r>
              <a:rPr lang="en-US" sz="1600" b="1" dirty="0" err="1">
                <a:solidFill>
                  <a:schemeClr val="bg1"/>
                </a:solidFill>
              </a:rPr>
              <a:t>bperezSuS</a:t>
            </a:r>
            <a:r>
              <a:rPr lang="en-US" sz="1600" b="1" dirty="0">
                <a:solidFill>
                  <a:schemeClr val="bg1"/>
                </a:solidFill>
              </a:rPr>
              <a:t>” can only see his list of films that he has already watched and can’t SEE the films that “</a:t>
            </a:r>
            <a:r>
              <a:rPr lang="en-US" sz="1600" b="1" dirty="0" err="1">
                <a:solidFill>
                  <a:schemeClr val="bg1"/>
                </a:solidFill>
              </a:rPr>
              <a:t>itsameMario</a:t>
            </a:r>
            <a:r>
              <a:rPr lang="en-US" sz="1600" b="1" dirty="0">
                <a:solidFill>
                  <a:schemeClr val="bg1"/>
                </a:solidFill>
              </a:rPr>
              <a:t>” has SEEN.</a:t>
            </a:r>
          </a:p>
        </p:txBody>
      </p:sp>
      <p:pic>
        <p:nvPicPr>
          <p:cNvPr id="6" name="Picture 5" descr="A screenshot of a computer screen&#10;&#10;Description automatically generated">
            <a:extLst>
              <a:ext uri="{FF2B5EF4-FFF2-40B4-BE49-F238E27FC236}">
                <a16:creationId xmlns:a16="http://schemas.microsoft.com/office/drawing/2014/main" id="{6542457E-EF82-4B98-8791-47C6379DC7F3}"/>
              </a:ext>
            </a:extLst>
          </p:cNvPr>
          <p:cNvPicPr>
            <a:picLocks noChangeAspect="1"/>
          </p:cNvPicPr>
          <p:nvPr/>
        </p:nvPicPr>
        <p:blipFill rotWithShape="1">
          <a:blip r:embed="rId2">
            <a:extLst>
              <a:ext uri="{28A0092B-C50C-407E-A947-70E740481C1C}">
                <a14:useLocalDpi xmlns:a14="http://schemas.microsoft.com/office/drawing/2010/main" val="0"/>
              </a:ext>
            </a:extLst>
          </a:blip>
          <a:srcRect t="40725" b="8405"/>
          <a:stretch/>
        </p:blipFill>
        <p:spPr>
          <a:xfrm>
            <a:off x="588517" y="1961216"/>
            <a:ext cx="10875818" cy="3488634"/>
          </a:xfrm>
          <a:prstGeom prst="rect">
            <a:avLst/>
          </a:prstGeom>
        </p:spPr>
      </p:pic>
    </p:spTree>
    <p:extLst>
      <p:ext uri="{BB962C8B-B14F-4D97-AF65-F5344CB8AC3E}">
        <p14:creationId xmlns:p14="http://schemas.microsoft.com/office/powerpoint/2010/main" val="3454707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106161" y="0"/>
            <a:ext cx="11979678" cy="1325563"/>
          </a:xfrm>
        </p:spPr>
        <p:txBody>
          <a:bodyPr/>
          <a:lstStyle/>
          <a:p>
            <a:pPr algn="ctr"/>
            <a:r>
              <a:rPr lang="en-US" b="1" dirty="0">
                <a:solidFill>
                  <a:schemeClr val="bg1"/>
                </a:solidFill>
              </a:rPr>
              <a:t>FUNCTIONS #3 &amp; #4 – </a:t>
            </a:r>
            <a:r>
              <a:rPr lang="en-US" b="1" dirty="0" err="1">
                <a:solidFill>
                  <a:schemeClr val="bg1"/>
                </a:solidFill>
              </a:rPr>
              <a:t>WatchedList</a:t>
            </a:r>
            <a:r>
              <a:rPr lang="en-US" b="1" dirty="0">
                <a:solidFill>
                  <a:schemeClr val="bg1"/>
                </a:solidFill>
              </a:rPr>
              <a:t> and Wishlist</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00FFFF"/>
                </a:solidFill>
              </a:rPr>
              <a:t>Watched List &amp; Wishlist – lists that keep track of movies that you have seen and movies that you wish to see, respectively.</a:t>
            </a:r>
          </a:p>
        </p:txBody>
      </p:sp>
      <p:sp>
        <p:nvSpPr>
          <p:cNvPr id="8" name="TextBox 7">
            <a:extLst>
              <a:ext uri="{FF2B5EF4-FFF2-40B4-BE49-F238E27FC236}">
                <a16:creationId xmlns:a16="http://schemas.microsoft.com/office/drawing/2014/main" id="{BF37702E-7A7B-47DB-B87D-A0D7C40C3D3D}"/>
              </a:ext>
            </a:extLst>
          </p:cNvPr>
          <p:cNvSpPr txBox="1"/>
          <p:nvPr/>
        </p:nvSpPr>
        <p:spPr>
          <a:xfrm>
            <a:off x="5816233" y="4207117"/>
            <a:ext cx="6001393" cy="2554545"/>
          </a:xfrm>
          <a:prstGeom prst="rect">
            <a:avLst/>
          </a:prstGeom>
          <a:noFill/>
        </p:spPr>
        <p:txBody>
          <a:bodyPr wrap="square" rtlCol="0">
            <a:spAutoFit/>
          </a:bodyPr>
          <a:lstStyle/>
          <a:p>
            <a:r>
              <a:rPr lang="en-US" sz="1600" b="1" dirty="0">
                <a:solidFill>
                  <a:schemeClr val="bg1"/>
                </a:solidFill>
              </a:rPr>
              <a:t>Likewise, the image above shows “</a:t>
            </a:r>
            <a:r>
              <a:rPr lang="en-US" sz="1600" b="1" dirty="0" err="1">
                <a:solidFill>
                  <a:schemeClr val="bg1"/>
                </a:solidFill>
              </a:rPr>
              <a:t>bperezSuS’s</a:t>
            </a:r>
            <a:r>
              <a:rPr lang="en-US" sz="1600" b="1" dirty="0">
                <a:solidFill>
                  <a:schemeClr val="bg1"/>
                </a:solidFill>
              </a:rPr>
              <a:t>” </a:t>
            </a:r>
            <a:r>
              <a:rPr lang="en-US" sz="1600" b="1" dirty="0" err="1">
                <a:solidFill>
                  <a:schemeClr val="bg1"/>
                </a:solidFill>
              </a:rPr>
              <a:t>wishlist</a:t>
            </a:r>
            <a:r>
              <a:rPr lang="en-US" sz="1600" b="1" dirty="0">
                <a:solidFill>
                  <a:schemeClr val="bg1"/>
                </a:solidFill>
              </a:rPr>
              <a:t> set with the same restrictions as “</a:t>
            </a:r>
            <a:r>
              <a:rPr lang="en-US" sz="1600" b="1" dirty="0" err="1">
                <a:solidFill>
                  <a:schemeClr val="bg1"/>
                </a:solidFill>
              </a:rPr>
              <a:t>watchedlist</a:t>
            </a:r>
            <a:r>
              <a:rPr lang="en-US" sz="1600" b="1" dirty="0">
                <a:solidFill>
                  <a:schemeClr val="bg1"/>
                </a:solidFill>
              </a:rPr>
              <a:t>” mentioned in the previous slide.</a:t>
            </a:r>
          </a:p>
          <a:p>
            <a:endParaRPr lang="en-US" sz="1600" b="1" dirty="0">
              <a:solidFill>
                <a:schemeClr val="bg1"/>
              </a:solidFill>
            </a:endParaRPr>
          </a:p>
          <a:p>
            <a:r>
              <a:rPr lang="en-US" sz="1600" b="1" dirty="0">
                <a:solidFill>
                  <a:schemeClr val="bg1"/>
                </a:solidFill>
              </a:rPr>
              <a:t>Both a “</a:t>
            </a:r>
            <a:r>
              <a:rPr lang="en-US" sz="1600" b="1" dirty="0" err="1">
                <a:solidFill>
                  <a:schemeClr val="bg1"/>
                </a:solidFill>
              </a:rPr>
              <a:t>watchedlist</a:t>
            </a:r>
            <a:r>
              <a:rPr lang="en-US" sz="1600" b="1" dirty="0">
                <a:solidFill>
                  <a:schemeClr val="bg1"/>
                </a:solidFill>
              </a:rPr>
              <a:t>” and a </a:t>
            </a:r>
            <a:r>
              <a:rPr lang="en-US" sz="1600" b="1" dirty="0" err="1">
                <a:solidFill>
                  <a:schemeClr val="bg1"/>
                </a:solidFill>
              </a:rPr>
              <a:t>wishlist</a:t>
            </a:r>
            <a:r>
              <a:rPr lang="en-US" sz="1600" b="1" dirty="0">
                <a:solidFill>
                  <a:schemeClr val="bg1"/>
                </a:solidFill>
              </a:rPr>
              <a:t> of a user can be affected if the ADD option is elected in the </a:t>
            </a:r>
            <a:r>
              <a:rPr lang="en-US" sz="1600" b="1" dirty="0" err="1">
                <a:solidFill>
                  <a:schemeClr val="bg1"/>
                </a:solidFill>
              </a:rPr>
              <a:t>WatchedList</a:t>
            </a:r>
            <a:r>
              <a:rPr lang="en-US" sz="1600" b="1" dirty="0">
                <a:solidFill>
                  <a:schemeClr val="bg1"/>
                </a:solidFill>
              </a:rPr>
              <a:t> Menu. It basically adds a film to the </a:t>
            </a:r>
            <a:r>
              <a:rPr lang="en-US" sz="1600" b="1" dirty="0" err="1">
                <a:solidFill>
                  <a:schemeClr val="bg1"/>
                </a:solidFill>
              </a:rPr>
              <a:t>WatchedList</a:t>
            </a:r>
            <a:r>
              <a:rPr lang="en-US" sz="1600" b="1" dirty="0">
                <a:solidFill>
                  <a:schemeClr val="bg1"/>
                </a:solidFill>
              </a:rPr>
              <a:t> table. However, the catch is that if this particular film is also present in the Wishlist, then it will be removed from the </a:t>
            </a:r>
            <a:r>
              <a:rPr lang="en-US" sz="1600" b="1" dirty="0" err="1">
                <a:solidFill>
                  <a:schemeClr val="bg1"/>
                </a:solidFill>
              </a:rPr>
              <a:t>wishlist</a:t>
            </a:r>
            <a:r>
              <a:rPr lang="en-US" sz="1600" b="1" dirty="0">
                <a:solidFill>
                  <a:schemeClr val="bg1"/>
                </a:solidFill>
              </a:rPr>
              <a:t> aside from being added to the “</a:t>
            </a:r>
            <a:r>
              <a:rPr lang="en-US" sz="1600" b="1" dirty="0" err="1">
                <a:solidFill>
                  <a:schemeClr val="bg1"/>
                </a:solidFill>
              </a:rPr>
              <a:t>watchedlist</a:t>
            </a:r>
            <a:r>
              <a:rPr lang="en-US" sz="1600" b="1" dirty="0">
                <a:solidFill>
                  <a:schemeClr val="bg1"/>
                </a:solidFill>
              </a:rPr>
              <a:t>”. This is because this film has been seen and no longer has any purpose in being film that “hasn’t been seen, but wishes to be seen”.</a:t>
            </a:r>
          </a:p>
        </p:txBody>
      </p:sp>
      <p:pic>
        <p:nvPicPr>
          <p:cNvPr id="4" name="Picture 3" descr="A screenshot of a computer screen&#10;&#10;Description automatically generated">
            <a:extLst>
              <a:ext uri="{FF2B5EF4-FFF2-40B4-BE49-F238E27FC236}">
                <a16:creationId xmlns:a16="http://schemas.microsoft.com/office/drawing/2014/main" id="{93CD9537-595B-4515-9A5C-C02893B3BA76}"/>
              </a:ext>
            </a:extLst>
          </p:cNvPr>
          <p:cNvPicPr>
            <a:picLocks noChangeAspect="1"/>
          </p:cNvPicPr>
          <p:nvPr/>
        </p:nvPicPr>
        <p:blipFill rotWithShape="1">
          <a:blip r:embed="rId2">
            <a:extLst>
              <a:ext uri="{28A0092B-C50C-407E-A947-70E740481C1C}">
                <a14:useLocalDpi xmlns:a14="http://schemas.microsoft.com/office/drawing/2010/main" val="0"/>
              </a:ext>
            </a:extLst>
          </a:blip>
          <a:srcRect b="12854"/>
          <a:stretch/>
        </p:blipFill>
        <p:spPr>
          <a:xfrm>
            <a:off x="106161" y="1956582"/>
            <a:ext cx="11979678" cy="2098584"/>
          </a:xfrm>
          <a:prstGeom prst="rect">
            <a:avLst/>
          </a:prstGeom>
        </p:spPr>
      </p:pic>
      <p:pic>
        <p:nvPicPr>
          <p:cNvPr id="9" name="Picture 8" descr="A screenshot of a cell phone screen with text&#10;&#10;Description automatically generated">
            <a:extLst>
              <a:ext uri="{FF2B5EF4-FFF2-40B4-BE49-F238E27FC236}">
                <a16:creationId xmlns:a16="http://schemas.microsoft.com/office/drawing/2014/main" id="{A6E0FA0F-3CCD-4AE3-97D9-D5A5200CCBF0}"/>
              </a:ext>
            </a:extLst>
          </p:cNvPr>
          <p:cNvPicPr>
            <a:picLocks noChangeAspect="1"/>
          </p:cNvPicPr>
          <p:nvPr/>
        </p:nvPicPr>
        <p:blipFill rotWithShape="1">
          <a:blip r:embed="rId3">
            <a:extLst>
              <a:ext uri="{28A0092B-C50C-407E-A947-70E740481C1C}">
                <a14:useLocalDpi xmlns:a14="http://schemas.microsoft.com/office/drawing/2010/main" val="0"/>
              </a:ext>
            </a:extLst>
          </a:blip>
          <a:srcRect r="53680" b="7999"/>
          <a:stretch/>
        </p:blipFill>
        <p:spPr>
          <a:xfrm>
            <a:off x="106161" y="4207117"/>
            <a:ext cx="5545393" cy="2481918"/>
          </a:xfrm>
          <a:prstGeom prst="rect">
            <a:avLst/>
          </a:prstGeom>
        </p:spPr>
      </p:pic>
    </p:spTree>
    <p:extLst>
      <p:ext uri="{BB962C8B-B14F-4D97-AF65-F5344CB8AC3E}">
        <p14:creationId xmlns:p14="http://schemas.microsoft.com/office/powerpoint/2010/main" val="50999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2826" y="0"/>
            <a:ext cx="12026348" cy="1325563"/>
          </a:xfrm>
        </p:spPr>
        <p:txBody>
          <a:bodyPr/>
          <a:lstStyle/>
          <a:p>
            <a:pPr algn="ctr"/>
            <a:r>
              <a:rPr lang="en-US" b="1" dirty="0">
                <a:solidFill>
                  <a:schemeClr val="bg1"/>
                </a:solidFill>
              </a:rPr>
              <a:t>FUNCTIONS #3 &amp; #4 – </a:t>
            </a:r>
            <a:r>
              <a:rPr lang="en-US" b="1" dirty="0" err="1">
                <a:solidFill>
                  <a:schemeClr val="bg1"/>
                </a:solidFill>
              </a:rPr>
              <a:t>WatchedList</a:t>
            </a:r>
            <a:r>
              <a:rPr lang="en-US" b="1" dirty="0">
                <a:solidFill>
                  <a:schemeClr val="bg1"/>
                </a:solidFill>
              </a:rPr>
              <a:t> and Wishlist</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00FFFF"/>
                </a:solidFill>
              </a:rPr>
              <a:t>Watched List &amp; Wishlist – lists that keep track of movies that you have seen and movies that you wish to see, respectively.</a:t>
            </a:r>
          </a:p>
        </p:txBody>
      </p:sp>
      <p:sp>
        <p:nvSpPr>
          <p:cNvPr id="8" name="TextBox 7">
            <a:extLst>
              <a:ext uri="{FF2B5EF4-FFF2-40B4-BE49-F238E27FC236}">
                <a16:creationId xmlns:a16="http://schemas.microsoft.com/office/drawing/2014/main" id="{BF37702E-7A7B-47DB-B87D-A0D7C40C3D3D}"/>
              </a:ext>
            </a:extLst>
          </p:cNvPr>
          <p:cNvSpPr txBox="1"/>
          <p:nvPr/>
        </p:nvSpPr>
        <p:spPr>
          <a:xfrm>
            <a:off x="1561530" y="5779720"/>
            <a:ext cx="9007028" cy="1169551"/>
          </a:xfrm>
          <a:prstGeom prst="rect">
            <a:avLst/>
          </a:prstGeom>
          <a:noFill/>
        </p:spPr>
        <p:txBody>
          <a:bodyPr wrap="square" rtlCol="0">
            <a:spAutoFit/>
          </a:bodyPr>
          <a:lstStyle/>
          <a:p>
            <a:pPr algn="ctr"/>
            <a:r>
              <a:rPr lang="en-US" b="1" dirty="0">
                <a:solidFill>
                  <a:schemeClr val="bg1"/>
                </a:solidFill>
              </a:rPr>
              <a:t>This is the end result of “</a:t>
            </a:r>
            <a:r>
              <a:rPr lang="en-US" b="1" dirty="0" err="1">
                <a:solidFill>
                  <a:schemeClr val="bg1"/>
                </a:solidFill>
              </a:rPr>
              <a:t>bperezSuS’s</a:t>
            </a:r>
            <a:r>
              <a:rPr lang="en-US" b="1" dirty="0">
                <a:solidFill>
                  <a:schemeClr val="bg1"/>
                </a:solidFill>
              </a:rPr>
              <a:t>” </a:t>
            </a:r>
            <a:r>
              <a:rPr lang="en-US" b="1" dirty="0" err="1">
                <a:solidFill>
                  <a:schemeClr val="bg1"/>
                </a:solidFill>
              </a:rPr>
              <a:t>watchedList</a:t>
            </a:r>
            <a:r>
              <a:rPr lang="en-US" b="1" dirty="0">
                <a:solidFill>
                  <a:schemeClr val="bg1"/>
                </a:solidFill>
              </a:rPr>
              <a:t> after the film “Onward” has been added and “seen”.</a:t>
            </a:r>
          </a:p>
          <a:p>
            <a:endParaRPr lang="en-US" b="1" dirty="0">
              <a:solidFill>
                <a:schemeClr val="bg1"/>
              </a:solidFill>
            </a:endParaRPr>
          </a:p>
          <a:p>
            <a:endParaRPr lang="en-US" sz="1600" b="1" dirty="0">
              <a:solidFill>
                <a:schemeClr val="bg1"/>
              </a:solidFill>
            </a:endParaRPr>
          </a:p>
        </p:txBody>
      </p:sp>
      <p:pic>
        <p:nvPicPr>
          <p:cNvPr id="11" name="Picture 10" descr="Graphical user interface, text&#10;&#10;Description automatically generated">
            <a:extLst>
              <a:ext uri="{FF2B5EF4-FFF2-40B4-BE49-F238E27FC236}">
                <a16:creationId xmlns:a16="http://schemas.microsoft.com/office/drawing/2014/main" id="{B11FBECC-8ABB-46D7-96C5-9A177872CE60}"/>
              </a:ext>
            </a:extLst>
          </p:cNvPr>
          <p:cNvPicPr>
            <a:picLocks noChangeAspect="1"/>
          </p:cNvPicPr>
          <p:nvPr/>
        </p:nvPicPr>
        <p:blipFill rotWithShape="1">
          <a:blip r:embed="rId2">
            <a:extLst>
              <a:ext uri="{28A0092B-C50C-407E-A947-70E740481C1C}">
                <a14:useLocalDpi xmlns:a14="http://schemas.microsoft.com/office/drawing/2010/main" val="0"/>
              </a:ext>
            </a:extLst>
          </a:blip>
          <a:srcRect t="10813" b="13827"/>
          <a:stretch/>
        </p:blipFill>
        <p:spPr>
          <a:xfrm>
            <a:off x="82826" y="1988344"/>
            <a:ext cx="11964437" cy="3727174"/>
          </a:xfrm>
          <a:prstGeom prst="rect">
            <a:avLst/>
          </a:prstGeom>
        </p:spPr>
      </p:pic>
    </p:spTree>
    <p:extLst>
      <p:ext uri="{BB962C8B-B14F-4D97-AF65-F5344CB8AC3E}">
        <p14:creationId xmlns:p14="http://schemas.microsoft.com/office/powerpoint/2010/main" val="2674307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2827" y="0"/>
            <a:ext cx="12026348" cy="1325563"/>
          </a:xfrm>
        </p:spPr>
        <p:txBody>
          <a:bodyPr/>
          <a:lstStyle/>
          <a:p>
            <a:pPr algn="ctr"/>
            <a:r>
              <a:rPr lang="en-US" b="1" dirty="0">
                <a:solidFill>
                  <a:schemeClr val="bg1"/>
                </a:solidFill>
              </a:rPr>
              <a:t>FUNCTIONS #3 &amp; #4 – </a:t>
            </a:r>
            <a:r>
              <a:rPr lang="en-US" b="1" dirty="0" err="1">
                <a:solidFill>
                  <a:schemeClr val="bg1"/>
                </a:solidFill>
              </a:rPr>
              <a:t>WatchedList</a:t>
            </a:r>
            <a:r>
              <a:rPr lang="en-US" b="1" dirty="0">
                <a:solidFill>
                  <a:schemeClr val="bg1"/>
                </a:solidFill>
              </a:rPr>
              <a:t> and Wishlist</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chemeClr val="bg1"/>
              </a:solidFill>
            </a:endParaRPr>
          </a:p>
          <a:p>
            <a:pPr marL="285750" indent="-285750">
              <a:buFont typeface="Arial" panose="020B0604020202020204" pitchFamily="34" charset="0"/>
              <a:buChar char="•"/>
            </a:pPr>
            <a:r>
              <a:rPr lang="en-US" sz="2400" b="1" dirty="0">
                <a:solidFill>
                  <a:srgbClr val="00FFFF"/>
                </a:solidFill>
              </a:rPr>
              <a:t>Watched List &amp; Wishlist – lists that keep track of movies that you have seen and movies that you wish to see, respectively.</a:t>
            </a:r>
          </a:p>
        </p:txBody>
      </p:sp>
      <p:sp>
        <p:nvSpPr>
          <p:cNvPr id="8" name="TextBox 7">
            <a:extLst>
              <a:ext uri="{FF2B5EF4-FFF2-40B4-BE49-F238E27FC236}">
                <a16:creationId xmlns:a16="http://schemas.microsoft.com/office/drawing/2014/main" id="{BF37702E-7A7B-47DB-B87D-A0D7C40C3D3D}"/>
              </a:ext>
            </a:extLst>
          </p:cNvPr>
          <p:cNvSpPr txBox="1"/>
          <p:nvPr/>
        </p:nvSpPr>
        <p:spPr>
          <a:xfrm>
            <a:off x="327991" y="5364222"/>
            <a:ext cx="11459818" cy="1200329"/>
          </a:xfrm>
          <a:prstGeom prst="rect">
            <a:avLst/>
          </a:prstGeom>
          <a:noFill/>
        </p:spPr>
        <p:txBody>
          <a:bodyPr wrap="square" rtlCol="0">
            <a:spAutoFit/>
          </a:bodyPr>
          <a:lstStyle/>
          <a:p>
            <a:r>
              <a:rPr lang="en-US" b="1" dirty="0">
                <a:solidFill>
                  <a:schemeClr val="bg1"/>
                </a:solidFill>
              </a:rPr>
              <a:t>Likewise, this is the result of “</a:t>
            </a:r>
            <a:r>
              <a:rPr lang="en-US" b="1" dirty="0" err="1">
                <a:solidFill>
                  <a:schemeClr val="bg1"/>
                </a:solidFill>
              </a:rPr>
              <a:t>bperezSuS’s</a:t>
            </a:r>
            <a:r>
              <a:rPr lang="en-US" b="1" dirty="0">
                <a:solidFill>
                  <a:schemeClr val="bg1"/>
                </a:solidFill>
              </a:rPr>
              <a:t>” </a:t>
            </a:r>
            <a:r>
              <a:rPr lang="en-US" b="1" dirty="0" err="1">
                <a:solidFill>
                  <a:schemeClr val="bg1"/>
                </a:solidFill>
              </a:rPr>
              <a:t>wishlist</a:t>
            </a:r>
            <a:r>
              <a:rPr lang="en-US" b="1" dirty="0">
                <a:solidFill>
                  <a:schemeClr val="bg1"/>
                </a:solidFill>
              </a:rPr>
              <a:t>. It has been “left empty”. More specifically, the database table from where this information is derived from (“</a:t>
            </a:r>
            <a:r>
              <a:rPr lang="en-US" b="1" dirty="0" err="1">
                <a:solidFill>
                  <a:schemeClr val="bg1"/>
                </a:solidFill>
              </a:rPr>
              <a:t>wishlist</a:t>
            </a:r>
            <a:r>
              <a:rPr lang="en-US" b="1" dirty="0">
                <a:solidFill>
                  <a:schemeClr val="bg1"/>
                </a:solidFill>
              </a:rPr>
              <a:t>”) is not literally empty as it contains tuples pertinent to other users. But all tuples involving “</a:t>
            </a:r>
            <a:r>
              <a:rPr lang="en-US" b="1" dirty="0" err="1">
                <a:solidFill>
                  <a:schemeClr val="bg1"/>
                </a:solidFill>
              </a:rPr>
              <a:t>bperezSuS’s</a:t>
            </a:r>
            <a:r>
              <a:rPr lang="en-US" b="1" dirty="0">
                <a:solidFill>
                  <a:schemeClr val="bg1"/>
                </a:solidFill>
              </a:rPr>
              <a:t>” </a:t>
            </a:r>
            <a:r>
              <a:rPr lang="en-US" b="1" dirty="0" err="1">
                <a:solidFill>
                  <a:schemeClr val="bg1"/>
                </a:solidFill>
              </a:rPr>
              <a:t>wishlist</a:t>
            </a:r>
            <a:r>
              <a:rPr lang="en-US" b="1" dirty="0">
                <a:solidFill>
                  <a:schemeClr val="bg1"/>
                </a:solidFill>
              </a:rPr>
              <a:t> films are no longer present as the tuple that was deleted was the only initially present.</a:t>
            </a:r>
          </a:p>
        </p:txBody>
      </p:sp>
      <p:pic>
        <p:nvPicPr>
          <p:cNvPr id="4" name="Picture 3" descr="A screenshot of a cell phone screen with text&#10;&#10;Description automatically generated">
            <a:extLst>
              <a:ext uri="{FF2B5EF4-FFF2-40B4-BE49-F238E27FC236}">
                <a16:creationId xmlns:a16="http://schemas.microsoft.com/office/drawing/2014/main" id="{C606D596-15BE-400A-A3EF-D6CFF288BFAA}"/>
              </a:ext>
            </a:extLst>
          </p:cNvPr>
          <p:cNvPicPr>
            <a:picLocks noChangeAspect="1"/>
          </p:cNvPicPr>
          <p:nvPr/>
        </p:nvPicPr>
        <p:blipFill rotWithShape="1">
          <a:blip r:embed="rId2">
            <a:extLst>
              <a:ext uri="{28A0092B-C50C-407E-A947-70E740481C1C}">
                <a14:useLocalDpi xmlns:a14="http://schemas.microsoft.com/office/drawing/2010/main" val="0"/>
              </a:ext>
            </a:extLst>
          </a:blip>
          <a:srcRect r="26528"/>
          <a:stretch/>
        </p:blipFill>
        <p:spPr>
          <a:xfrm>
            <a:off x="144737" y="2159525"/>
            <a:ext cx="11773520" cy="2929310"/>
          </a:xfrm>
          <a:prstGeom prst="rect">
            <a:avLst/>
          </a:prstGeom>
        </p:spPr>
      </p:pic>
    </p:spTree>
    <p:extLst>
      <p:ext uri="{BB962C8B-B14F-4D97-AF65-F5344CB8AC3E}">
        <p14:creationId xmlns:p14="http://schemas.microsoft.com/office/powerpoint/2010/main" val="4015567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2825" y="0"/>
            <a:ext cx="12026347" cy="1325563"/>
          </a:xfrm>
        </p:spPr>
        <p:txBody>
          <a:bodyPr/>
          <a:lstStyle/>
          <a:p>
            <a:pPr algn="ctr"/>
            <a:r>
              <a:rPr lang="en-US" b="1" dirty="0">
                <a:solidFill>
                  <a:schemeClr val="bg1"/>
                </a:solidFill>
              </a:rPr>
              <a:t>FUNCTIONS #3 &amp; #4 – </a:t>
            </a:r>
            <a:r>
              <a:rPr lang="en-US" b="1" dirty="0" err="1">
                <a:solidFill>
                  <a:schemeClr val="bg1"/>
                </a:solidFill>
              </a:rPr>
              <a:t>WatchedList</a:t>
            </a:r>
            <a:r>
              <a:rPr lang="en-US" b="1" dirty="0">
                <a:solidFill>
                  <a:schemeClr val="bg1"/>
                </a:solidFill>
              </a:rPr>
              <a:t> and Wishlist</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rgbClr val="00FFFF"/>
              </a:solidFill>
            </a:endParaRPr>
          </a:p>
          <a:p>
            <a:pPr marL="285750" indent="-285750">
              <a:buFont typeface="Arial" panose="020B0604020202020204" pitchFamily="34" charset="0"/>
              <a:buChar char="•"/>
            </a:pPr>
            <a:r>
              <a:rPr lang="en-US" sz="2400" b="1" dirty="0">
                <a:solidFill>
                  <a:srgbClr val="00FFFF"/>
                </a:solidFill>
              </a:rPr>
              <a:t>Watched List &amp; Wishlist – lists that keep track of movies that you have seen and movies that you wish to see, respectively.</a:t>
            </a:r>
          </a:p>
        </p:txBody>
      </p:sp>
      <p:sp>
        <p:nvSpPr>
          <p:cNvPr id="8" name="TextBox 7">
            <a:extLst>
              <a:ext uri="{FF2B5EF4-FFF2-40B4-BE49-F238E27FC236}">
                <a16:creationId xmlns:a16="http://schemas.microsoft.com/office/drawing/2014/main" id="{BF37702E-7A7B-47DB-B87D-A0D7C40C3D3D}"/>
              </a:ext>
            </a:extLst>
          </p:cNvPr>
          <p:cNvSpPr txBox="1"/>
          <p:nvPr/>
        </p:nvSpPr>
        <p:spPr>
          <a:xfrm>
            <a:off x="327991" y="5914637"/>
            <a:ext cx="11459818" cy="830997"/>
          </a:xfrm>
          <a:prstGeom prst="rect">
            <a:avLst/>
          </a:prstGeom>
          <a:noFill/>
        </p:spPr>
        <p:txBody>
          <a:bodyPr wrap="square" rtlCol="0">
            <a:spAutoFit/>
          </a:bodyPr>
          <a:lstStyle/>
          <a:p>
            <a:r>
              <a:rPr lang="en-US" sz="1600" b="1" dirty="0">
                <a:solidFill>
                  <a:schemeClr val="bg1"/>
                </a:solidFill>
              </a:rPr>
              <a:t>It is possible to perform the ADD function in both </a:t>
            </a:r>
            <a:r>
              <a:rPr lang="en-US" sz="1600" b="1" dirty="0" err="1">
                <a:solidFill>
                  <a:schemeClr val="bg1"/>
                </a:solidFill>
              </a:rPr>
              <a:t>WatchedList</a:t>
            </a:r>
            <a:r>
              <a:rPr lang="en-US" sz="1600" b="1" dirty="0">
                <a:solidFill>
                  <a:schemeClr val="bg1"/>
                </a:solidFill>
              </a:rPr>
              <a:t> and Wishlist without affecting one list or the other. This can be done by adding a film to </a:t>
            </a:r>
            <a:r>
              <a:rPr lang="en-US" sz="1600" b="1" dirty="0" err="1">
                <a:solidFill>
                  <a:schemeClr val="bg1"/>
                </a:solidFill>
              </a:rPr>
              <a:t>WatchedList</a:t>
            </a:r>
            <a:r>
              <a:rPr lang="en-US" sz="1600" b="1" dirty="0">
                <a:solidFill>
                  <a:schemeClr val="bg1"/>
                </a:solidFill>
              </a:rPr>
              <a:t> that isn’t present in Wishlist. And adding films on Wishlist has no effect on </a:t>
            </a:r>
            <a:r>
              <a:rPr lang="en-US" sz="1600" b="1" dirty="0" err="1">
                <a:solidFill>
                  <a:schemeClr val="bg1"/>
                </a:solidFill>
              </a:rPr>
              <a:t>WatchedList</a:t>
            </a:r>
            <a:r>
              <a:rPr lang="en-US" sz="1600" b="1" dirty="0">
                <a:solidFill>
                  <a:schemeClr val="bg1"/>
                </a:solidFill>
              </a:rPr>
              <a:t>. Performing the DELETE function in either list only deletes a tuple from the table only affecting the list being operated on.</a:t>
            </a:r>
          </a:p>
        </p:txBody>
      </p:sp>
      <p:pic>
        <p:nvPicPr>
          <p:cNvPr id="6" name="Picture 5" descr="A screenshot of a computer&#10;&#10;Description automatically generated">
            <a:extLst>
              <a:ext uri="{FF2B5EF4-FFF2-40B4-BE49-F238E27FC236}">
                <a16:creationId xmlns:a16="http://schemas.microsoft.com/office/drawing/2014/main" id="{70DA500F-62D3-4396-9DCA-C30B1CCEB04D}"/>
              </a:ext>
            </a:extLst>
          </p:cNvPr>
          <p:cNvPicPr>
            <a:picLocks noChangeAspect="1"/>
          </p:cNvPicPr>
          <p:nvPr/>
        </p:nvPicPr>
        <p:blipFill rotWithShape="1">
          <a:blip r:embed="rId2">
            <a:extLst>
              <a:ext uri="{28A0092B-C50C-407E-A947-70E740481C1C}">
                <a14:useLocalDpi xmlns:a14="http://schemas.microsoft.com/office/drawing/2010/main" val="0"/>
              </a:ext>
            </a:extLst>
          </a:blip>
          <a:srcRect b="11595"/>
          <a:stretch/>
        </p:blipFill>
        <p:spPr>
          <a:xfrm>
            <a:off x="333936" y="1983938"/>
            <a:ext cx="8570369" cy="3848691"/>
          </a:xfrm>
          <a:prstGeom prst="rect">
            <a:avLst/>
          </a:prstGeom>
        </p:spPr>
      </p:pic>
      <p:sp>
        <p:nvSpPr>
          <p:cNvPr id="9" name="TextBox 8">
            <a:extLst>
              <a:ext uri="{FF2B5EF4-FFF2-40B4-BE49-F238E27FC236}">
                <a16:creationId xmlns:a16="http://schemas.microsoft.com/office/drawing/2014/main" id="{1B7CF819-01AE-46AB-98CA-905030AD49A4}"/>
              </a:ext>
            </a:extLst>
          </p:cNvPr>
          <p:cNvSpPr txBox="1"/>
          <p:nvPr/>
        </p:nvSpPr>
        <p:spPr>
          <a:xfrm>
            <a:off x="9127541" y="3116727"/>
            <a:ext cx="2855650" cy="1323439"/>
          </a:xfrm>
          <a:prstGeom prst="rect">
            <a:avLst/>
          </a:prstGeom>
          <a:noFill/>
        </p:spPr>
        <p:txBody>
          <a:bodyPr wrap="square" rtlCol="0">
            <a:spAutoFit/>
          </a:bodyPr>
          <a:lstStyle/>
          <a:p>
            <a:r>
              <a:rPr lang="en-US" sz="2000" b="1" dirty="0">
                <a:solidFill>
                  <a:schemeClr val="bg1"/>
                </a:solidFill>
              </a:rPr>
              <a:t>“Onward” has been deleted from “</a:t>
            </a:r>
            <a:r>
              <a:rPr lang="en-US" sz="2000" b="1" dirty="0" err="1">
                <a:solidFill>
                  <a:schemeClr val="bg1"/>
                </a:solidFill>
              </a:rPr>
              <a:t>bperezSuS</a:t>
            </a:r>
            <a:r>
              <a:rPr lang="en-US" sz="2000" b="1" dirty="0">
                <a:solidFill>
                  <a:schemeClr val="bg1"/>
                </a:solidFill>
              </a:rPr>
              <a:t>”’s </a:t>
            </a:r>
            <a:r>
              <a:rPr lang="en-US" sz="2000" b="1" dirty="0" err="1">
                <a:solidFill>
                  <a:schemeClr val="bg1"/>
                </a:solidFill>
              </a:rPr>
              <a:t>watchedList</a:t>
            </a:r>
            <a:endParaRPr lang="en-US" sz="2000" b="1" dirty="0">
              <a:solidFill>
                <a:schemeClr val="bg1"/>
              </a:solidFill>
            </a:endParaRPr>
          </a:p>
        </p:txBody>
      </p:sp>
    </p:spTree>
    <p:extLst>
      <p:ext uri="{BB962C8B-B14F-4D97-AF65-F5344CB8AC3E}">
        <p14:creationId xmlns:p14="http://schemas.microsoft.com/office/powerpoint/2010/main" val="332029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#5 – </a:t>
            </a:r>
            <a:r>
              <a:rPr lang="en-US" b="1" dirty="0" err="1">
                <a:solidFill>
                  <a:schemeClr val="bg1"/>
                </a:solidFill>
              </a:rPr>
              <a:t>ScoreList</a:t>
            </a:r>
            <a:endParaRPr lang="en-US" b="1" dirty="0">
              <a:solidFill>
                <a:schemeClr val="bg1"/>
              </a:solidFill>
            </a:endParaRP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rgbClr val="C5C5FF"/>
              </a:solidFill>
            </a:endParaRPr>
          </a:p>
          <a:p>
            <a:pPr marL="285750" indent="-285750">
              <a:buFont typeface="Arial" panose="020B0604020202020204" pitchFamily="34" charset="0"/>
              <a:buChar char="•"/>
            </a:pPr>
            <a:r>
              <a:rPr lang="en-US" sz="2400" b="1" dirty="0">
                <a:solidFill>
                  <a:srgbClr val="C5C5FF"/>
                </a:solidFill>
              </a:rPr>
              <a:t>Scores – copy of movie table database with added functionality for user to aggregate personalized scores for specific films.</a:t>
            </a:r>
          </a:p>
        </p:txBody>
      </p:sp>
      <p:pic>
        <p:nvPicPr>
          <p:cNvPr id="4" name="Picture 3" descr="A screenshot of a computer&#10;&#10;Description automatically generated">
            <a:extLst>
              <a:ext uri="{FF2B5EF4-FFF2-40B4-BE49-F238E27FC236}">
                <a16:creationId xmlns:a16="http://schemas.microsoft.com/office/drawing/2014/main" id="{2D6AC1EA-BF9B-46AF-9B25-383211794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26" y="1924665"/>
            <a:ext cx="7656472" cy="4851047"/>
          </a:xfrm>
          <a:prstGeom prst="rect">
            <a:avLst/>
          </a:prstGeom>
        </p:spPr>
      </p:pic>
      <p:sp>
        <p:nvSpPr>
          <p:cNvPr id="10" name="TextBox 9">
            <a:extLst>
              <a:ext uri="{FF2B5EF4-FFF2-40B4-BE49-F238E27FC236}">
                <a16:creationId xmlns:a16="http://schemas.microsoft.com/office/drawing/2014/main" id="{E2C3C5D6-5571-4918-8506-52FF4274164C}"/>
              </a:ext>
            </a:extLst>
          </p:cNvPr>
          <p:cNvSpPr txBox="1"/>
          <p:nvPr/>
        </p:nvSpPr>
        <p:spPr>
          <a:xfrm>
            <a:off x="7815399" y="2504591"/>
            <a:ext cx="3997909" cy="3416320"/>
          </a:xfrm>
          <a:prstGeom prst="rect">
            <a:avLst/>
          </a:prstGeom>
          <a:noFill/>
        </p:spPr>
        <p:txBody>
          <a:bodyPr wrap="square" rtlCol="0">
            <a:spAutoFit/>
          </a:bodyPr>
          <a:lstStyle/>
          <a:p>
            <a:r>
              <a:rPr lang="en-US" b="1" dirty="0">
                <a:solidFill>
                  <a:schemeClr val="bg1"/>
                </a:solidFill>
              </a:rPr>
              <a:t>For the “score” function, the user has the option to view the entire list of movies from the movie database, but not all 18 columns from the movie table. Just the “necessary” alongside the ones along with the scores set by Rotten Tomatoes (</a:t>
            </a:r>
            <a:r>
              <a:rPr lang="en-US" b="1" dirty="0" err="1">
                <a:solidFill>
                  <a:schemeClr val="bg1"/>
                </a:solidFill>
              </a:rPr>
              <a:t>rtscore</a:t>
            </a:r>
            <a:r>
              <a:rPr lang="en-US" b="1" dirty="0">
                <a:solidFill>
                  <a:schemeClr val="bg1"/>
                </a:solidFill>
              </a:rPr>
              <a:t>) and IMDB (</a:t>
            </a:r>
            <a:r>
              <a:rPr lang="en-US" b="1" dirty="0" err="1">
                <a:solidFill>
                  <a:schemeClr val="bg1"/>
                </a:solidFill>
              </a:rPr>
              <a:t>imdbscore</a:t>
            </a:r>
            <a:r>
              <a:rPr lang="en-US" b="1" dirty="0">
                <a:solidFill>
                  <a:schemeClr val="bg1"/>
                </a:solidFill>
              </a:rPr>
              <a:t>). </a:t>
            </a:r>
          </a:p>
          <a:p>
            <a:endParaRPr lang="en-US" b="1" dirty="0">
              <a:solidFill>
                <a:schemeClr val="bg1"/>
              </a:solidFill>
            </a:endParaRPr>
          </a:p>
          <a:p>
            <a:r>
              <a:rPr lang="en-US" b="1" dirty="0">
                <a:solidFill>
                  <a:schemeClr val="bg1"/>
                </a:solidFill>
              </a:rPr>
              <a:t>There is also a new tuple called “</a:t>
            </a:r>
            <a:r>
              <a:rPr lang="en-US" b="1" dirty="0" err="1">
                <a:solidFill>
                  <a:schemeClr val="bg1"/>
                </a:solidFill>
              </a:rPr>
              <a:t>yourscore</a:t>
            </a:r>
            <a:r>
              <a:rPr lang="en-US" b="1" dirty="0">
                <a:solidFill>
                  <a:schemeClr val="bg1"/>
                </a:solidFill>
              </a:rPr>
              <a:t>” specified for the users personal scoring of a specific film.</a:t>
            </a:r>
          </a:p>
        </p:txBody>
      </p:sp>
    </p:spTree>
    <p:extLst>
      <p:ext uri="{BB962C8B-B14F-4D97-AF65-F5344CB8AC3E}">
        <p14:creationId xmlns:p14="http://schemas.microsoft.com/office/powerpoint/2010/main" val="23614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#5 – </a:t>
            </a:r>
            <a:r>
              <a:rPr lang="en-US" b="1" dirty="0" err="1">
                <a:solidFill>
                  <a:schemeClr val="bg1"/>
                </a:solidFill>
              </a:rPr>
              <a:t>ScoreList</a:t>
            </a:r>
            <a:endParaRPr lang="en-US" b="1" dirty="0">
              <a:solidFill>
                <a:schemeClr val="bg1"/>
              </a:solidFill>
            </a:endParaRP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rgbClr val="C5C5FF"/>
              </a:solidFill>
            </a:endParaRPr>
          </a:p>
          <a:p>
            <a:pPr marL="285750" indent="-285750">
              <a:buFont typeface="Arial" panose="020B0604020202020204" pitchFamily="34" charset="0"/>
              <a:buChar char="•"/>
            </a:pPr>
            <a:r>
              <a:rPr lang="en-US" sz="2400" b="1" dirty="0">
                <a:solidFill>
                  <a:srgbClr val="C5C5FF"/>
                </a:solidFill>
              </a:rPr>
              <a:t>Scores – copy of movie table database with added functionality for user to aggregate personalized scores for specific films.</a:t>
            </a:r>
          </a:p>
        </p:txBody>
      </p:sp>
      <p:sp>
        <p:nvSpPr>
          <p:cNvPr id="10" name="TextBox 9">
            <a:extLst>
              <a:ext uri="{FF2B5EF4-FFF2-40B4-BE49-F238E27FC236}">
                <a16:creationId xmlns:a16="http://schemas.microsoft.com/office/drawing/2014/main" id="{E2C3C5D6-5571-4918-8506-52FF4274164C}"/>
              </a:ext>
            </a:extLst>
          </p:cNvPr>
          <p:cNvSpPr txBox="1"/>
          <p:nvPr/>
        </p:nvSpPr>
        <p:spPr>
          <a:xfrm>
            <a:off x="8929825" y="1784584"/>
            <a:ext cx="3092568" cy="4770537"/>
          </a:xfrm>
          <a:prstGeom prst="rect">
            <a:avLst/>
          </a:prstGeom>
          <a:noFill/>
        </p:spPr>
        <p:txBody>
          <a:bodyPr wrap="square" rtlCol="0">
            <a:spAutoFit/>
          </a:bodyPr>
          <a:lstStyle/>
          <a:p>
            <a:r>
              <a:rPr lang="en-US" sz="1600" b="1" dirty="0">
                <a:solidFill>
                  <a:schemeClr val="bg1"/>
                </a:solidFill>
              </a:rPr>
              <a:t>Let’s take into consideration the new tuples that have been added to the bottom. If the first column “username” contains “NULL”, then it is a tuple that doesn’t belong to a particular user. </a:t>
            </a:r>
          </a:p>
          <a:p>
            <a:endParaRPr lang="en-US" sz="1600" b="1" dirty="0">
              <a:solidFill>
                <a:schemeClr val="bg1"/>
              </a:solidFill>
            </a:endParaRPr>
          </a:p>
          <a:p>
            <a:r>
              <a:rPr lang="en-US" sz="1600" b="1" dirty="0">
                <a:solidFill>
                  <a:schemeClr val="bg1"/>
                </a:solidFill>
              </a:rPr>
              <a:t>If it contains a name other than “NULL”, then that tuple was entered by a specific user and contains a personal score value known as “</a:t>
            </a:r>
            <a:r>
              <a:rPr lang="en-US" sz="1600" b="1" dirty="0" err="1">
                <a:solidFill>
                  <a:schemeClr val="bg1"/>
                </a:solidFill>
              </a:rPr>
              <a:t>yourscore</a:t>
            </a:r>
            <a:r>
              <a:rPr lang="en-US" sz="1600" b="1" dirty="0">
                <a:solidFill>
                  <a:schemeClr val="bg1"/>
                </a:solidFill>
              </a:rPr>
              <a:t>”, which is the third rightmost column value from the last for each tuple. </a:t>
            </a:r>
          </a:p>
          <a:p>
            <a:endParaRPr lang="en-US" sz="1600" b="1" dirty="0">
              <a:solidFill>
                <a:schemeClr val="bg1"/>
              </a:solidFill>
            </a:endParaRPr>
          </a:p>
          <a:p>
            <a:r>
              <a:rPr lang="en-US" sz="1600" b="1" dirty="0">
                <a:solidFill>
                  <a:schemeClr val="bg1"/>
                </a:solidFill>
              </a:rPr>
              <a:t>Tuples set with username = “NULL” don’t have “</a:t>
            </a:r>
            <a:r>
              <a:rPr lang="en-US" sz="1600" b="1" dirty="0" err="1">
                <a:solidFill>
                  <a:schemeClr val="bg1"/>
                </a:solidFill>
              </a:rPr>
              <a:t>yourscore</a:t>
            </a:r>
            <a:r>
              <a:rPr lang="en-US" sz="1600" b="1" dirty="0">
                <a:solidFill>
                  <a:schemeClr val="bg1"/>
                </a:solidFill>
              </a:rPr>
              <a:t>” set with a specific value since they are not “personalized” tuples.</a:t>
            </a:r>
          </a:p>
        </p:txBody>
      </p:sp>
      <p:pic>
        <p:nvPicPr>
          <p:cNvPr id="6" name="Picture 5" descr="A picture containing text&#10;&#10;Description automatically generated">
            <a:extLst>
              <a:ext uri="{FF2B5EF4-FFF2-40B4-BE49-F238E27FC236}">
                <a16:creationId xmlns:a16="http://schemas.microsoft.com/office/drawing/2014/main" id="{B077F647-1D58-4206-BF14-AB1BF1A5E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07" y="1963406"/>
            <a:ext cx="8583868" cy="3869016"/>
          </a:xfrm>
          <a:prstGeom prst="rect">
            <a:avLst/>
          </a:prstGeom>
        </p:spPr>
      </p:pic>
      <p:sp>
        <p:nvSpPr>
          <p:cNvPr id="8" name="TextBox 7">
            <a:extLst>
              <a:ext uri="{FF2B5EF4-FFF2-40B4-BE49-F238E27FC236}">
                <a16:creationId xmlns:a16="http://schemas.microsoft.com/office/drawing/2014/main" id="{8240132F-EC1E-42BC-AF46-5AE7BD5EAD62}"/>
              </a:ext>
            </a:extLst>
          </p:cNvPr>
          <p:cNvSpPr txBox="1"/>
          <p:nvPr/>
        </p:nvSpPr>
        <p:spPr>
          <a:xfrm>
            <a:off x="169607" y="5970346"/>
            <a:ext cx="7584799" cy="584775"/>
          </a:xfrm>
          <a:prstGeom prst="rect">
            <a:avLst/>
          </a:prstGeom>
          <a:noFill/>
        </p:spPr>
        <p:txBody>
          <a:bodyPr wrap="square" rtlCol="0">
            <a:spAutoFit/>
          </a:bodyPr>
          <a:lstStyle/>
          <a:p>
            <a:r>
              <a:rPr lang="en-US" sz="1600" b="1" dirty="0">
                <a:solidFill>
                  <a:schemeClr val="bg1"/>
                </a:solidFill>
              </a:rPr>
              <a:t>As you can see here in this graphic example, user “</a:t>
            </a:r>
            <a:r>
              <a:rPr lang="en-US" sz="1600" b="1" dirty="0" err="1">
                <a:solidFill>
                  <a:schemeClr val="bg1"/>
                </a:solidFill>
              </a:rPr>
              <a:t>bperezSuS</a:t>
            </a:r>
            <a:r>
              <a:rPr lang="en-US" sz="1600" b="1" dirty="0">
                <a:solidFill>
                  <a:schemeClr val="bg1"/>
                </a:solidFill>
              </a:rPr>
              <a:t>” has two entries with personal scores for films “Friday” (9.3) and “Zootopia” (9.0).</a:t>
            </a:r>
          </a:p>
        </p:txBody>
      </p:sp>
    </p:spTree>
    <p:extLst>
      <p:ext uri="{BB962C8B-B14F-4D97-AF65-F5344CB8AC3E}">
        <p14:creationId xmlns:p14="http://schemas.microsoft.com/office/powerpoint/2010/main" val="213078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rgbClr val="FFFF00"/>
                </a:solidFill>
              </a:rPr>
              <a:t>IMPLEMENTATION</a:t>
            </a:r>
          </a:p>
        </p:txBody>
      </p:sp>
      <p:sp>
        <p:nvSpPr>
          <p:cNvPr id="3" name="TextBox 2">
            <a:extLst>
              <a:ext uri="{FF2B5EF4-FFF2-40B4-BE49-F238E27FC236}">
                <a16:creationId xmlns:a16="http://schemas.microsoft.com/office/drawing/2014/main" id="{57549EED-0D53-4842-AE11-CACC8B1FE9F3}"/>
              </a:ext>
            </a:extLst>
          </p:cNvPr>
          <p:cNvSpPr txBox="1"/>
          <p:nvPr/>
        </p:nvSpPr>
        <p:spPr>
          <a:xfrm>
            <a:off x="621436" y="1035352"/>
            <a:ext cx="11284813" cy="6001643"/>
          </a:xfrm>
          <a:prstGeom prst="rect">
            <a:avLst/>
          </a:prstGeom>
          <a:noFill/>
        </p:spPr>
        <p:txBody>
          <a:bodyPr wrap="square" rtlCol="0">
            <a:spAutoFit/>
          </a:bodyPr>
          <a:lstStyle/>
          <a:p>
            <a:r>
              <a:rPr lang="en-US" sz="2400" dirty="0">
                <a:solidFill>
                  <a:schemeClr val="bg1"/>
                </a:solidFill>
              </a:rPr>
              <a:t>The only program used for this project was Visual Studio Code. Languages that were utilized during development were SQLite, Java, and the Java JDBC system which allows connectivity between SQLite and Java.</a:t>
            </a:r>
          </a:p>
          <a:p>
            <a:endParaRPr lang="en-US" sz="2400" dirty="0">
              <a:solidFill>
                <a:schemeClr val="bg1"/>
              </a:solidFill>
            </a:endParaRPr>
          </a:p>
          <a:p>
            <a:r>
              <a:rPr lang="en-US" sz="2400" dirty="0">
                <a:solidFill>
                  <a:schemeClr val="bg1"/>
                </a:solidFill>
              </a:rPr>
              <a:t>The entire database was developed from scratch with every table being filled in manually combined with the task of perusing information details about specific films included in the database. However, the choice of attributes for each table in the database has taken inspiration from other tables that I have explored on websites such as Kaggle.</a:t>
            </a:r>
          </a:p>
          <a:p>
            <a:endParaRPr lang="en-US" sz="2400" dirty="0">
              <a:solidFill>
                <a:schemeClr val="bg1"/>
              </a:solidFill>
            </a:endParaRPr>
          </a:p>
          <a:p>
            <a:r>
              <a:rPr lang="en-US" sz="2400" dirty="0">
                <a:solidFill>
                  <a:schemeClr val="bg1"/>
                </a:solidFill>
              </a:rPr>
              <a:t>In the Java file, I programmed most functions to have connections with only one specific table of the database (i.e., Scores function in Java is only tied to the Scores table from the SQLite database used). Although two or three of these functions have connection with at least one other table from the database only for purposes of updating information across multiple tables. This is due to specific tuples having the exact same set of information across more than one table (i.e., </a:t>
            </a:r>
            <a:r>
              <a:rPr lang="en-US" sz="2400" dirty="0" err="1">
                <a:solidFill>
                  <a:schemeClr val="bg1"/>
                </a:solidFill>
              </a:rPr>
              <a:t>m_title</a:t>
            </a:r>
            <a:r>
              <a:rPr lang="en-US" sz="2400" dirty="0">
                <a:solidFill>
                  <a:schemeClr val="bg1"/>
                </a:solidFill>
              </a:rPr>
              <a:t> (from movies) = </a:t>
            </a:r>
            <a:r>
              <a:rPr lang="en-US" sz="2400" dirty="0" err="1">
                <a:solidFill>
                  <a:schemeClr val="bg1"/>
                </a:solidFill>
              </a:rPr>
              <a:t>x_title</a:t>
            </a:r>
            <a:r>
              <a:rPr lang="en-US" sz="2400" dirty="0">
                <a:solidFill>
                  <a:schemeClr val="bg1"/>
                </a:solidFill>
              </a:rPr>
              <a:t> (from watched))</a:t>
            </a:r>
          </a:p>
          <a:p>
            <a:endParaRPr lang="en-US" sz="2400" dirty="0">
              <a:solidFill>
                <a:schemeClr val="bg1"/>
              </a:solidFill>
            </a:endParaRPr>
          </a:p>
        </p:txBody>
      </p:sp>
    </p:spTree>
    <p:extLst>
      <p:ext uri="{BB962C8B-B14F-4D97-AF65-F5344CB8AC3E}">
        <p14:creationId xmlns:p14="http://schemas.microsoft.com/office/powerpoint/2010/main" val="3254777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#5 – </a:t>
            </a:r>
            <a:r>
              <a:rPr lang="en-US" b="1" dirty="0" err="1">
                <a:solidFill>
                  <a:schemeClr val="bg1"/>
                </a:solidFill>
              </a:rPr>
              <a:t>ScoreList</a:t>
            </a:r>
            <a:endParaRPr lang="en-US" b="1" dirty="0">
              <a:solidFill>
                <a:schemeClr val="bg1"/>
              </a:solidFill>
            </a:endParaRP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rgbClr val="C5C5FF"/>
              </a:solidFill>
            </a:endParaRPr>
          </a:p>
          <a:p>
            <a:pPr marL="285750" indent="-285750">
              <a:buFont typeface="Arial" panose="020B0604020202020204" pitchFamily="34" charset="0"/>
              <a:buChar char="•"/>
            </a:pPr>
            <a:r>
              <a:rPr lang="en-US" sz="2400" b="1" dirty="0">
                <a:solidFill>
                  <a:srgbClr val="C5C5FF"/>
                </a:solidFill>
              </a:rPr>
              <a:t>Scores – copy of movie table database with added functionality for user to aggregate personalized scores for specific films.</a:t>
            </a:r>
          </a:p>
        </p:txBody>
      </p:sp>
      <p:sp>
        <p:nvSpPr>
          <p:cNvPr id="8" name="TextBox 7">
            <a:extLst>
              <a:ext uri="{FF2B5EF4-FFF2-40B4-BE49-F238E27FC236}">
                <a16:creationId xmlns:a16="http://schemas.microsoft.com/office/drawing/2014/main" id="{8240132F-EC1E-42BC-AF46-5AE7BD5EAD62}"/>
              </a:ext>
            </a:extLst>
          </p:cNvPr>
          <p:cNvSpPr txBox="1"/>
          <p:nvPr/>
        </p:nvSpPr>
        <p:spPr>
          <a:xfrm>
            <a:off x="889435" y="4369884"/>
            <a:ext cx="10182686" cy="923330"/>
          </a:xfrm>
          <a:prstGeom prst="rect">
            <a:avLst/>
          </a:prstGeom>
          <a:noFill/>
        </p:spPr>
        <p:txBody>
          <a:bodyPr wrap="square" rtlCol="0">
            <a:spAutoFit/>
          </a:bodyPr>
          <a:lstStyle/>
          <a:p>
            <a:pPr algn="ctr"/>
            <a:r>
              <a:rPr lang="en-US" b="1" dirty="0">
                <a:solidFill>
                  <a:schemeClr val="bg1"/>
                </a:solidFill>
              </a:rPr>
              <a:t>The user can add new film tuples with a specific username and a personal score to the </a:t>
            </a:r>
            <a:r>
              <a:rPr lang="en-US" b="1" dirty="0" err="1">
                <a:solidFill>
                  <a:schemeClr val="bg1"/>
                </a:solidFill>
              </a:rPr>
              <a:t>ScoreList</a:t>
            </a:r>
            <a:r>
              <a:rPr lang="en-US" b="1" dirty="0">
                <a:solidFill>
                  <a:schemeClr val="bg1"/>
                </a:solidFill>
              </a:rPr>
              <a:t>. In “</a:t>
            </a:r>
            <a:r>
              <a:rPr lang="en-US" b="1" dirty="0" err="1">
                <a:solidFill>
                  <a:schemeClr val="bg1"/>
                </a:solidFill>
              </a:rPr>
              <a:t>bperezSuS</a:t>
            </a:r>
            <a:r>
              <a:rPr lang="en-US" b="1" dirty="0">
                <a:solidFill>
                  <a:schemeClr val="bg1"/>
                </a:solidFill>
              </a:rPr>
              <a:t>”’s case, a new tuple with a personal score for the film “Toy Story” has been added. Also, keep note of the personal score set for Zootopia, which is 9.0.</a:t>
            </a:r>
          </a:p>
        </p:txBody>
      </p:sp>
      <p:pic>
        <p:nvPicPr>
          <p:cNvPr id="4" name="Picture 3" descr="A screenshot of a computer screen&#10;&#10;Description automatically generated">
            <a:extLst>
              <a:ext uri="{FF2B5EF4-FFF2-40B4-BE49-F238E27FC236}">
                <a16:creationId xmlns:a16="http://schemas.microsoft.com/office/drawing/2014/main" id="{A4DB8CA4-D01C-449A-BF20-A2DF7444CC76}"/>
              </a:ext>
            </a:extLst>
          </p:cNvPr>
          <p:cNvPicPr>
            <a:picLocks noChangeAspect="1"/>
          </p:cNvPicPr>
          <p:nvPr/>
        </p:nvPicPr>
        <p:blipFill rotWithShape="1">
          <a:blip r:embed="rId2">
            <a:extLst>
              <a:ext uri="{28A0092B-C50C-407E-A947-70E740481C1C}">
                <a14:useLocalDpi xmlns:a14="http://schemas.microsoft.com/office/drawing/2010/main" val="0"/>
              </a:ext>
            </a:extLst>
          </a:blip>
          <a:srcRect r="26659" b="13519"/>
          <a:stretch/>
        </p:blipFill>
        <p:spPr>
          <a:xfrm>
            <a:off x="1465007" y="1924665"/>
            <a:ext cx="9031543" cy="2307783"/>
          </a:xfrm>
          <a:prstGeom prst="rect">
            <a:avLst/>
          </a:prstGeom>
        </p:spPr>
      </p:pic>
      <p:pic>
        <p:nvPicPr>
          <p:cNvPr id="9" name="Picture 8">
            <a:extLst>
              <a:ext uri="{FF2B5EF4-FFF2-40B4-BE49-F238E27FC236}">
                <a16:creationId xmlns:a16="http://schemas.microsoft.com/office/drawing/2014/main" id="{37A9FE51-9946-43D1-ABBE-6F6DA0FD6C0B}"/>
              </a:ext>
            </a:extLst>
          </p:cNvPr>
          <p:cNvPicPr>
            <a:picLocks noChangeAspect="1"/>
          </p:cNvPicPr>
          <p:nvPr/>
        </p:nvPicPr>
        <p:blipFill rotWithShape="1">
          <a:blip r:embed="rId3">
            <a:extLst>
              <a:ext uri="{28A0092B-C50C-407E-A947-70E740481C1C}">
                <a14:useLocalDpi xmlns:a14="http://schemas.microsoft.com/office/drawing/2010/main" val="0"/>
              </a:ext>
            </a:extLst>
          </a:blip>
          <a:srcRect r="11548" b="930"/>
          <a:stretch/>
        </p:blipFill>
        <p:spPr>
          <a:xfrm>
            <a:off x="356378" y="5430651"/>
            <a:ext cx="11479243" cy="1220151"/>
          </a:xfrm>
          <a:prstGeom prst="rect">
            <a:avLst/>
          </a:prstGeom>
        </p:spPr>
      </p:pic>
    </p:spTree>
    <p:extLst>
      <p:ext uri="{BB962C8B-B14F-4D97-AF65-F5344CB8AC3E}">
        <p14:creationId xmlns:p14="http://schemas.microsoft.com/office/powerpoint/2010/main" val="900671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#5 – </a:t>
            </a:r>
            <a:r>
              <a:rPr lang="en-US" b="1" dirty="0" err="1">
                <a:solidFill>
                  <a:schemeClr val="bg1"/>
                </a:solidFill>
              </a:rPr>
              <a:t>ScoreList</a:t>
            </a:r>
            <a:endParaRPr lang="en-US" b="1" dirty="0">
              <a:solidFill>
                <a:schemeClr val="bg1"/>
              </a:solidFill>
            </a:endParaRP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rgbClr val="C5C5FF"/>
              </a:solidFill>
            </a:endParaRPr>
          </a:p>
          <a:p>
            <a:pPr marL="285750" indent="-285750">
              <a:buFont typeface="Arial" panose="020B0604020202020204" pitchFamily="34" charset="0"/>
              <a:buChar char="•"/>
            </a:pPr>
            <a:r>
              <a:rPr lang="en-US" sz="2400" b="1" dirty="0">
                <a:solidFill>
                  <a:srgbClr val="C5C5FF"/>
                </a:solidFill>
              </a:rPr>
              <a:t>Scores – copy of movie table database with added functionality for user to aggregate personalized scores for specific films.</a:t>
            </a:r>
          </a:p>
        </p:txBody>
      </p:sp>
      <p:sp>
        <p:nvSpPr>
          <p:cNvPr id="8" name="TextBox 7">
            <a:extLst>
              <a:ext uri="{FF2B5EF4-FFF2-40B4-BE49-F238E27FC236}">
                <a16:creationId xmlns:a16="http://schemas.microsoft.com/office/drawing/2014/main" id="{8240132F-EC1E-42BC-AF46-5AE7BD5EAD62}"/>
              </a:ext>
            </a:extLst>
          </p:cNvPr>
          <p:cNvSpPr txBox="1"/>
          <p:nvPr/>
        </p:nvSpPr>
        <p:spPr>
          <a:xfrm>
            <a:off x="82826" y="5016126"/>
            <a:ext cx="11987299" cy="1754326"/>
          </a:xfrm>
          <a:prstGeom prst="rect">
            <a:avLst/>
          </a:prstGeom>
          <a:noFill/>
        </p:spPr>
        <p:txBody>
          <a:bodyPr wrap="square" rtlCol="0">
            <a:spAutoFit/>
          </a:bodyPr>
          <a:lstStyle/>
          <a:p>
            <a:pPr algn="ctr"/>
            <a:r>
              <a:rPr lang="en-US" b="1" dirty="0">
                <a:solidFill>
                  <a:schemeClr val="bg1"/>
                </a:solidFill>
              </a:rPr>
              <a:t>If the user decides to give a score to a film that has already been placed into the </a:t>
            </a:r>
            <a:r>
              <a:rPr lang="en-US" b="1" dirty="0" err="1">
                <a:solidFill>
                  <a:schemeClr val="bg1"/>
                </a:solidFill>
              </a:rPr>
              <a:t>scoreList</a:t>
            </a:r>
            <a:r>
              <a:rPr lang="en-US" b="1" dirty="0">
                <a:solidFill>
                  <a:schemeClr val="bg1"/>
                </a:solidFill>
              </a:rPr>
              <a:t>, the program does not add another tuple with the same username and “</a:t>
            </a:r>
            <a:r>
              <a:rPr lang="en-US" b="1" dirty="0" err="1">
                <a:solidFill>
                  <a:schemeClr val="bg1"/>
                </a:solidFill>
              </a:rPr>
              <a:t>yourscore</a:t>
            </a:r>
            <a:r>
              <a:rPr lang="en-US" b="1" dirty="0">
                <a:solidFill>
                  <a:schemeClr val="bg1"/>
                </a:solidFill>
              </a:rPr>
              <a:t>” value. Rather it searches to find if there exists a tuple with the specific name of the film and just updates the “</a:t>
            </a:r>
            <a:r>
              <a:rPr lang="en-US" b="1" dirty="0" err="1">
                <a:solidFill>
                  <a:schemeClr val="bg1"/>
                </a:solidFill>
              </a:rPr>
              <a:t>yourscore</a:t>
            </a:r>
            <a:r>
              <a:rPr lang="en-US" b="1" dirty="0">
                <a:solidFill>
                  <a:schemeClr val="bg1"/>
                </a:solidFill>
              </a:rPr>
              <a:t>” value only in that specific tuple. For instance, “</a:t>
            </a:r>
            <a:r>
              <a:rPr lang="en-US" b="1" dirty="0" err="1">
                <a:solidFill>
                  <a:schemeClr val="bg1"/>
                </a:solidFill>
              </a:rPr>
              <a:t>bperezSuS</a:t>
            </a:r>
            <a:r>
              <a:rPr lang="en-US" b="1" dirty="0">
                <a:solidFill>
                  <a:schemeClr val="bg1"/>
                </a:solidFill>
              </a:rPr>
              <a:t>” already had Zootopia set with a score of 9.0. But if he wanted to change the score to 9.5, that same tuple would be modified instead of having another tuple with the same username and information be added to the </a:t>
            </a:r>
            <a:r>
              <a:rPr lang="en-US" b="1" dirty="0" err="1">
                <a:solidFill>
                  <a:schemeClr val="bg1"/>
                </a:solidFill>
              </a:rPr>
              <a:t>ScoreList</a:t>
            </a:r>
            <a:r>
              <a:rPr lang="en-US" b="1" dirty="0">
                <a:solidFill>
                  <a:schemeClr val="bg1"/>
                </a:solidFill>
              </a:rPr>
              <a:t> with the new personalized “</a:t>
            </a:r>
            <a:r>
              <a:rPr lang="en-US" b="1" dirty="0" err="1">
                <a:solidFill>
                  <a:schemeClr val="bg1"/>
                </a:solidFill>
              </a:rPr>
              <a:t>yourscore</a:t>
            </a:r>
            <a:r>
              <a:rPr lang="en-US" b="1" dirty="0">
                <a:solidFill>
                  <a:schemeClr val="bg1"/>
                </a:solidFill>
              </a:rPr>
              <a:t>” value.</a:t>
            </a:r>
          </a:p>
        </p:txBody>
      </p:sp>
      <p:pic>
        <p:nvPicPr>
          <p:cNvPr id="6" name="Picture 5" descr="A screenshot of a computer screen&#10;&#10;Description automatically generated">
            <a:extLst>
              <a:ext uri="{FF2B5EF4-FFF2-40B4-BE49-F238E27FC236}">
                <a16:creationId xmlns:a16="http://schemas.microsoft.com/office/drawing/2014/main" id="{BB5E7EA7-E6A8-4A33-8EC4-0F3A80020E31}"/>
              </a:ext>
            </a:extLst>
          </p:cNvPr>
          <p:cNvPicPr>
            <a:picLocks noChangeAspect="1"/>
          </p:cNvPicPr>
          <p:nvPr/>
        </p:nvPicPr>
        <p:blipFill rotWithShape="1">
          <a:blip r:embed="rId2">
            <a:extLst>
              <a:ext uri="{28A0092B-C50C-407E-A947-70E740481C1C}">
                <a14:useLocalDpi xmlns:a14="http://schemas.microsoft.com/office/drawing/2010/main" val="0"/>
              </a:ext>
            </a:extLst>
          </a:blip>
          <a:srcRect t="-637" r="25054" b="25643"/>
          <a:stretch/>
        </p:blipFill>
        <p:spPr>
          <a:xfrm>
            <a:off x="1531575" y="1924665"/>
            <a:ext cx="8984025" cy="1914526"/>
          </a:xfrm>
          <a:prstGeom prst="rect">
            <a:avLst/>
          </a:prstGeom>
        </p:spPr>
      </p:pic>
      <p:pic>
        <p:nvPicPr>
          <p:cNvPr id="10" name="Picture 9">
            <a:extLst>
              <a:ext uri="{FF2B5EF4-FFF2-40B4-BE49-F238E27FC236}">
                <a16:creationId xmlns:a16="http://schemas.microsoft.com/office/drawing/2014/main" id="{9820D00E-E57F-4C19-9D27-377DC71D35CA}"/>
              </a:ext>
            </a:extLst>
          </p:cNvPr>
          <p:cNvPicPr>
            <a:picLocks noChangeAspect="1"/>
          </p:cNvPicPr>
          <p:nvPr/>
        </p:nvPicPr>
        <p:blipFill rotWithShape="1">
          <a:blip r:embed="rId3">
            <a:extLst>
              <a:ext uri="{28A0092B-C50C-407E-A947-70E740481C1C}">
                <a14:useLocalDpi xmlns:a14="http://schemas.microsoft.com/office/drawing/2010/main" val="0"/>
              </a:ext>
            </a:extLst>
          </a:blip>
          <a:srcRect r="12516"/>
          <a:stretch/>
        </p:blipFill>
        <p:spPr>
          <a:xfrm>
            <a:off x="482130" y="4114800"/>
            <a:ext cx="11184134" cy="742407"/>
          </a:xfrm>
          <a:prstGeom prst="rect">
            <a:avLst/>
          </a:prstGeom>
        </p:spPr>
      </p:pic>
    </p:spTree>
    <p:extLst>
      <p:ext uri="{BB962C8B-B14F-4D97-AF65-F5344CB8AC3E}">
        <p14:creationId xmlns:p14="http://schemas.microsoft.com/office/powerpoint/2010/main" val="2052100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chemeClr val="bg1"/>
                </a:solidFill>
              </a:rPr>
              <a:t>FUNCTION #6 – Actors List</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662781"/>
            <a:ext cx="12026348" cy="1261884"/>
          </a:xfrm>
          <a:prstGeom prst="rect">
            <a:avLst/>
          </a:prstGeom>
          <a:noFill/>
        </p:spPr>
        <p:txBody>
          <a:bodyPr wrap="square" rtlCol="0">
            <a:spAutoFit/>
          </a:bodyPr>
          <a:lstStyle/>
          <a:p>
            <a:endParaRPr lang="en-US" sz="2800" b="1" dirty="0">
              <a:solidFill>
                <a:srgbClr val="FF00FF"/>
              </a:solidFill>
            </a:endParaRPr>
          </a:p>
          <a:p>
            <a:pPr marL="285750" indent="-285750">
              <a:buFont typeface="Arial" panose="020B0604020202020204" pitchFamily="34" charset="0"/>
              <a:buChar char="•"/>
            </a:pPr>
            <a:r>
              <a:rPr lang="en-US" sz="2400" b="1" dirty="0">
                <a:solidFill>
                  <a:srgbClr val="FF00FF"/>
                </a:solidFill>
              </a:rPr>
              <a:t>Actors – list of all actors present in all or most films registered in the main movie database located in “MOVIES”.</a:t>
            </a:r>
          </a:p>
        </p:txBody>
      </p:sp>
      <p:sp>
        <p:nvSpPr>
          <p:cNvPr id="8" name="TextBox 7">
            <a:extLst>
              <a:ext uri="{FF2B5EF4-FFF2-40B4-BE49-F238E27FC236}">
                <a16:creationId xmlns:a16="http://schemas.microsoft.com/office/drawing/2014/main" id="{8240132F-EC1E-42BC-AF46-5AE7BD5EAD62}"/>
              </a:ext>
            </a:extLst>
          </p:cNvPr>
          <p:cNvSpPr txBox="1"/>
          <p:nvPr/>
        </p:nvSpPr>
        <p:spPr>
          <a:xfrm>
            <a:off x="82826" y="5595054"/>
            <a:ext cx="11987299" cy="1200329"/>
          </a:xfrm>
          <a:prstGeom prst="rect">
            <a:avLst/>
          </a:prstGeom>
          <a:noFill/>
        </p:spPr>
        <p:txBody>
          <a:bodyPr wrap="square" rtlCol="0">
            <a:spAutoFit/>
          </a:bodyPr>
          <a:lstStyle/>
          <a:p>
            <a:pPr algn="ctr"/>
            <a:r>
              <a:rPr lang="en-US" b="1" dirty="0">
                <a:solidFill>
                  <a:schemeClr val="bg1"/>
                </a:solidFill>
              </a:rPr>
              <a:t>The “Actors” List function gives the user access to a database akin to the original “Movies” database, except that each tuple involves a specific actor. Each tuple with each actor comes along with their basic information (i.e., birthdate, </a:t>
            </a:r>
            <a:r>
              <a:rPr lang="en-US" b="1" dirty="0" err="1">
                <a:solidFill>
                  <a:schemeClr val="bg1"/>
                </a:solidFill>
              </a:rPr>
              <a:t>deathdate</a:t>
            </a:r>
            <a:r>
              <a:rPr lang="en-US" b="1" dirty="0">
                <a:solidFill>
                  <a:schemeClr val="bg1"/>
                </a:solidFill>
              </a:rPr>
              <a:t>, alive/dead status, etc.) Although it cannot be updated or modified like the Movies database, the user can still browse through the database through filtering by specific data columns (</a:t>
            </a:r>
            <a:r>
              <a:rPr lang="en-US" b="1" dirty="0" err="1">
                <a:solidFill>
                  <a:schemeClr val="bg1"/>
                </a:solidFill>
              </a:rPr>
              <a:t>i.e</a:t>
            </a:r>
            <a:r>
              <a:rPr lang="en-US" b="1" dirty="0">
                <a:solidFill>
                  <a:schemeClr val="bg1"/>
                </a:solidFill>
              </a:rPr>
              <a:t>, birthdate, </a:t>
            </a:r>
            <a:r>
              <a:rPr lang="en-US" b="1" dirty="0" err="1">
                <a:solidFill>
                  <a:schemeClr val="bg1"/>
                </a:solidFill>
              </a:rPr>
              <a:t>deathdate</a:t>
            </a:r>
            <a:r>
              <a:rPr lang="en-US" b="1" dirty="0">
                <a:solidFill>
                  <a:schemeClr val="bg1"/>
                </a:solidFill>
              </a:rPr>
              <a:t>, etc.)</a:t>
            </a:r>
          </a:p>
        </p:txBody>
      </p:sp>
      <p:pic>
        <p:nvPicPr>
          <p:cNvPr id="4" name="Picture 3" descr="A screenshot of a computer screen&#10;&#10;Description automatically generated">
            <a:extLst>
              <a:ext uri="{FF2B5EF4-FFF2-40B4-BE49-F238E27FC236}">
                <a16:creationId xmlns:a16="http://schemas.microsoft.com/office/drawing/2014/main" id="{CEE5F6C5-D245-4186-BFEB-AEF10C43290E}"/>
              </a:ext>
            </a:extLst>
          </p:cNvPr>
          <p:cNvPicPr>
            <a:picLocks noChangeAspect="1"/>
          </p:cNvPicPr>
          <p:nvPr/>
        </p:nvPicPr>
        <p:blipFill rotWithShape="1">
          <a:blip r:embed="rId2">
            <a:extLst>
              <a:ext uri="{28A0092B-C50C-407E-A947-70E740481C1C}">
                <a14:useLocalDpi xmlns:a14="http://schemas.microsoft.com/office/drawing/2010/main" val="0"/>
              </a:ext>
            </a:extLst>
          </a:blip>
          <a:srcRect r="17321" b="14401"/>
          <a:stretch/>
        </p:blipFill>
        <p:spPr>
          <a:xfrm>
            <a:off x="1124168" y="1877709"/>
            <a:ext cx="9904614" cy="206131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39525484-7AE1-466C-AF17-64498E816A35}"/>
              </a:ext>
            </a:extLst>
          </p:cNvPr>
          <p:cNvPicPr>
            <a:picLocks noChangeAspect="1"/>
          </p:cNvPicPr>
          <p:nvPr/>
        </p:nvPicPr>
        <p:blipFill rotWithShape="1">
          <a:blip r:embed="rId3">
            <a:extLst>
              <a:ext uri="{28A0092B-C50C-407E-A947-70E740481C1C}">
                <a14:useLocalDpi xmlns:a14="http://schemas.microsoft.com/office/drawing/2010/main" val="0"/>
              </a:ext>
            </a:extLst>
          </a:blip>
          <a:srcRect t="25472" r="20226" b="20433"/>
          <a:stretch/>
        </p:blipFill>
        <p:spPr>
          <a:xfrm>
            <a:off x="1323715" y="4000276"/>
            <a:ext cx="9544569" cy="1533525"/>
          </a:xfrm>
          <a:prstGeom prst="rect">
            <a:avLst/>
          </a:prstGeom>
        </p:spPr>
      </p:pic>
    </p:spTree>
    <p:extLst>
      <p:ext uri="{BB962C8B-B14F-4D97-AF65-F5344CB8AC3E}">
        <p14:creationId xmlns:p14="http://schemas.microsoft.com/office/powerpoint/2010/main" val="2913773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D13E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3F105-D84F-43E5-946B-0D041B2D86BB}"/>
              </a:ext>
            </a:extLst>
          </p:cNvPr>
          <p:cNvSpPr txBox="1"/>
          <p:nvPr/>
        </p:nvSpPr>
        <p:spPr>
          <a:xfrm>
            <a:off x="82826" y="3013501"/>
            <a:ext cx="12026348" cy="830997"/>
          </a:xfrm>
          <a:prstGeom prst="rect">
            <a:avLst/>
          </a:prstGeom>
          <a:noFill/>
        </p:spPr>
        <p:txBody>
          <a:bodyPr wrap="square" rtlCol="0">
            <a:spAutoFit/>
          </a:bodyPr>
          <a:lstStyle/>
          <a:p>
            <a:pPr algn="ctr"/>
            <a:r>
              <a:rPr lang="en-US" sz="4800" b="1" dirty="0">
                <a:solidFill>
                  <a:schemeClr val="bg1"/>
                </a:solidFill>
              </a:rPr>
              <a:t>ANY QUESTIONS…??</a:t>
            </a:r>
          </a:p>
        </p:txBody>
      </p:sp>
      <p:sp>
        <p:nvSpPr>
          <p:cNvPr id="6" name="TextBox 5">
            <a:extLst>
              <a:ext uri="{FF2B5EF4-FFF2-40B4-BE49-F238E27FC236}">
                <a16:creationId xmlns:a16="http://schemas.microsoft.com/office/drawing/2014/main" id="{1017E3F4-81D6-403D-91BA-28DC1B882C1E}"/>
              </a:ext>
            </a:extLst>
          </p:cNvPr>
          <p:cNvSpPr txBox="1"/>
          <p:nvPr/>
        </p:nvSpPr>
        <p:spPr>
          <a:xfrm>
            <a:off x="36443" y="3734377"/>
            <a:ext cx="12026348" cy="461665"/>
          </a:xfrm>
          <a:prstGeom prst="rect">
            <a:avLst/>
          </a:prstGeom>
          <a:noFill/>
        </p:spPr>
        <p:txBody>
          <a:bodyPr wrap="square" rtlCol="0">
            <a:spAutoFit/>
          </a:bodyPr>
          <a:lstStyle/>
          <a:p>
            <a:pPr algn="ctr"/>
            <a:r>
              <a:rPr lang="en-US" sz="2400" b="1" dirty="0">
                <a:solidFill>
                  <a:schemeClr val="bg1"/>
                </a:solidFill>
              </a:rPr>
              <a:t>For Mr. SuS…???</a:t>
            </a:r>
          </a:p>
        </p:txBody>
      </p:sp>
    </p:spTree>
    <p:extLst>
      <p:ext uri="{BB962C8B-B14F-4D97-AF65-F5344CB8AC3E}">
        <p14:creationId xmlns:p14="http://schemas.microsoft.com/office/powerpoint/2010/main" val="23274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rgbClr val="00FF00"/>
                </a:solidFill>
              </a:rPr>
              <a:t>USER-CASE DIAGRAM INTERACTIONS</a:t>
            </a:r>
          </a:p>
        </p:txBody>
      </p:sp>
      <p:sp>
        <p:nvSpPr>
          <p:cNvPr id="3" name="TextBox 2">
            <a:extLst>
              <a:ext uri="{FF2B5EF4-FFF2-40B4-BE49-F238E27FC236}">
                <a16:creationId xmlns:a16="http://schemas.microsoft.com/office/drawing/2014/main" id="{57549EED-0D53-4842-AE11-CACC8B1FE9F3}"/>
              </a:ext>
            </a:extLst>
          </p:cNvPr>
          <p:cNvSpPr txBox="1"/>
          <p:nvPr/>
        </p:nvSpPr>
        <p:spPr>
          <a:xfrm>
            <a:off x="612558" y="1408215"/>
            <a:ext cx="11284813"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The most important interactions between the interface and the user would be: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User being able to purchase </a:t>
            </a:r>
            <a:r>
              <a:rPr lang="en-US" sz="2400" dirty="0">
                <a:solidFill>
                  <a:prstClr val="white"/>
                </a:solidFill>
                <a:latin typeface="Calibri" panose="020F0502020204030204"/>
              </a:rPr>
              <a:t>movies from database.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white"/>
                </a:solidFill>
                <a:latin typeface="Calibri" panose="020F0502020204030204"/>
              </a:rPr>
              <a:t>Modifying and updating information pertinent to their account:</a:t>
            </a:r>
          </a:p>
          <a:p>
            <a:pPr marL="800100" lvl="1" indent="-342900">
              <a:buFont typeface="Arial" panose="020B0604020202020204" pitchFamily="34" charset="0"/>
              <a:buChar char="•"/>
            </a:pPr>
            <a:r>
              <a:rPr lang="en-US" sz="2400" dirty="0">
                <a:solidFill>
                  <a:prstClr val="white"/>
                </a:solidFill>
                <a:latin typeface="Calibri" panose="020F0502020204030204"/>
              </a:rPr>
              <a:t>Information present in their list of purchases.</a:t>
            </a:r>
          </a:p>
          <a:p>
            <a:pPr marL="800100" lvl="1" indent="-342900">
              <a:buFont typeface="Arial" panose="020B0604020202020204" pitchFamily="34" charset="0"/>
              <a:buChar cha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Information present in films that have already been watched</a:t>
            </a:r>
          </a:p>
          <a:p>
            <a:pPr marL="800100" lvl="1" indent="-342900">
              <a:buFont typeface="Arial" panose="020B0604020202020204" pitchFamily="34" charset="0"/>
              <a:buChar char="•"/>
            </a:pPr>
            <a:r>
              <a:rPr lang="en-US" sz="2400" dirty="0">
                <a:solidFill>
                  <a:prstClr val="white"/>
                </a:solidFill>
                <a:latin typeface="Calibri" panose="020F0502020204030204"/>
              </a:rPr>
              <a:t>Information present in films that have been set on a “Wish List”</a:t>
            </a:r>
          </a:p>
          <a:p>
            <a:pPr marL="800100" lvl="1" indent="-342900">
              <a:buFont typeface="Arial" panose="020B0604020202020204" pitchFamily="34" charset="0"/>
              <a:buChar cha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Aggregating lost or new films to the database. </a:t>
            </a:r>
            <a:r>
              <a:rPr lang="en-US" sz="2400" dirty="0">
                <a:solidFill>
                  <a:prstClr val="white"/>
                </a:solidFill>
                <a:latin typeface="Calibri" panose="020F0502020204030204"/>
              </a:rPr>
              <a:t>Though it is highly preferred that films be added that they be films that were considered “lost” at some point in time.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768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rgbClr val="00FFFF"/>
                </a:solidFill>
              </a:rPr>
              <a:t>UML USE-CASE DIAGRAM</a:t>
            </a:r>
          </a:p>
        </p:txBody>
      </p:sp>
      <p:pic>
        <p:nvPicPr>
          <p:cNvPr id="5" name="Picture 4" descr="Graphical user interface, diagram&#10;&#10;Description automatically generated">
            <a:extLst>
              <a:ext uri="{FF2B5EF4-FFF2-40B4-BE49-F238E27FC236}">
                <a16:creationId xmlns:a16="http://schemas.microsoft.com/office/drawing/2014/main" id="{716DABA5-751E-4F7C-A546-17326267D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404" y="1012242"/>
            <a:ext cx="9312427" cy="5845757"/>
          </a:xfrm>
          <a:prstGeom prst="rect">
            <a:avLst/>
          </a:prstGeom>
        </p:spPr>
      </p:pic>
      <p:sp>
        <p:nvSpPr>
          <p:cNvPr id="3" name="TextBox 2">
            <a:extLst>
              <a:ext uri="{FF2B5EF4-FFF2-40B4-BE49-F238E27FC236}">
                <a16:creationId xmlns:a16="http://schemas.microsoft.com/office/drawing/2014/main" id="{C8DC48AE-22EB-4291-9D2C-EC4F759D36EA}"/>
              </a:ext>
            </a:extLst>
          </p:cNvPr>
          <p:cNvSpPr txBox="1"/>
          <p:nvPr/>
        </p:nvSpPr>
        <p:spPr>
          <a:xfrm>
            <a:off x="9179510" y="1414475"/>
            <a:ext cx="2778711" cy="923330"/>
          </a:xfrm>
          <a:prstGeom prst="rect">
            <a:avLst/>
          </a:prstGeom>
          <a:solidFill>
            <a:schemeClr val="tx1"/>
          </a:solidFill>
        </p:spPr>
        <p:txBody>
          <a:bodyPr wrap="square" rtlCol="0">
            <a:spAutoFit/>
          </a:bodyPr>
          <a:lstStyle/>
          <a:p>
            <a:r>
              <a:rPr lang="en-US" b="1" dirty="0">
                <a:solidFill>
                  <a:schemeClr val="bg1"/>
                </a:solidFill>
              </a:rPr>
              <a:t>The “buy/rent” option has been reduced to just “buy” or “purchase” for a film.</a:t>
            </a:r>
          </a:p>
        </p:txBody>
      </p:sp>
    </p:spTree>
    <p:extLst>
      <p:ext uri="{BB962C8B-B14F-4D97-AF65-F5344CB8AC3E}">
        <p14:creationId xmlns:p14="http://schemas.microsoft.com/office/powerpoint/2010/main" val="3134517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13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9077740" y="2524539"/>
            <a:ext cx="3375991" cy="1325563"/>
          </a:xfrm>
        </p:spPr>
        <p:txBody>
          <a:bodyPr/>
          <a:lstStyle/>
          <a:p>
            <a:pPr algn="ctr"/>
            <a:r>
              <a:rPr lang="en-US" b="1" dirty="0">
                <a:solidFill>
                  <a:schemeClr val="bg1"/>
                </a:solidFill>
              </a:rPr>
              <a:t>E/R</a:t>
            </a:r>
            <a:br>
              <a:rPr lang="en-US" b="1" dirty="0">
                <a:solidFill>
                  <a:schemeClr val="bg1"/>
                </a:solidFill>
              </a:rPr>
            </a:br>
            <a:r>
              <a:rPr lang="en-US" b="1" dirty="0">
                <a:solidFill>
                  <a:schemeClr val="bg1"/>
                </a:solidFill>
              </a:rPr>
              <a:t>DIAGRAM</a:t>
            </a:r>
          </a:p>
        </p:txBody>
      </p:sp>
      <p:pic>
        <p:nvPicPr>
          <p:cNvPr id="4" name="Picture 3" descr="Diagram&#10;&#10;Description automatically generated">
            <a:extLst>
              <a:ext uri="{FF2B5EF4-FFF2-40B4-BE49-F238E27FC236}">
                <a16:creationId xmlns:a16="http://schemas.microsoft.com/office/drawing/2014/main" id="{0760B64F-E57B-41DE-97C3-67C630E66807}"/>
              </a:ext>
            </a:extLst>
          </p:cNvPr>
          <p:cNvPicPr>
            <a:picLocks noChangeAspect="1"/>
          </p:cNvPicPr>
          <p:nvPr/>
        </p:nvPicPr>
        <p:blipFill rotWithShape="1">
          <a:blip r:embed="rId2">
            <a:extLst>
              <a:ext uri="{28A0092B-C50C-407E-A947-70E740481C1C}">
                <a14:useLocalDpi xmlns:a14="http://schemas.microsoft.com/office/drawing/2010/main" val="0"/>
              </a:ext>
            </a:extLst>
          </a:blip>
          <a:srcRect l="4869" t="1062" r="2912"/>
          <a:stretch/>
        </p:blipFill>
        <p:spPr>
          <a:xfrm>
            <a:off x="0" y="0"/>
            <a:ext cx="9466552" cy="6858000"/>
          </a:xfrm>
          <a:prstGeom prst="rect">
            <a:avLst/>
          </a:prstGeom>
        </p:spPr>
      </p:pic>
      <p:grpSp>
        <p:nvGrpSpPr>
          <p:cNvPr id="10" name="Group 9">
            <a:extLst>
              <a:ext uri="{FF2B5EF4-FFF2-40B4-BE49-F238E27FC236}">
                <a16:creationId xmlns:a16="http://schemas.microsoft.com/office/drawing/2014/main" id="{853A7885-B89D-42C3-AC54-D630524927D9}"/>
              </a:ext>
            </a:extLst>
          </p:cNvPr>
          <p:cNvGrpSpPr/>
          <p:nvPr/>
        </p:nvGrpSpPr>
        <p:grpSpPr>
          <a:xfrm>
            <a:off x="5539645" y="5734706"/>
            <a:ext cx="310680" cy="132480"/>
            <a:chOff x="5539645" y="5734706"/>
            <a:chExt cx="310680" cy="132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6BEB64F-BD29-4234-8835-76138C0D0625}"/>
                    </a:ext>
                  </a:extLst>
                </p14:cNvPr>
                <p14:cNvContentPartPr/>
                <p14:nvPr/>
              </p14:nvContentPartPr>
              <p14:xfrm>
                <a:off x="5539645" y="5734706"/>
                <a:ext cx="294480" cy="132480"/>
              </p14:xfrm>
            </p:contentPart>
          </mc:Choice>
          <mc:Fallback xmlns="">
            <p:pic>
              <p:nvPicPr>
                <p:cNvPr id="8" name="Ink 7">
                  <a:extLst>
                    <a:ext uri="{FF2B5EF4-FFF2-40B4-BE49-F238E27FC236}">
                      <a16:creationId xmlns:a16="http://schemas.microsoft.com/office/drawing/2014/main" id="{56BEB64F-BD29-4234-8835-76138C0D0625}"/>
                    </a:ext>
                  </a:extLst>
                </p:cNvPr>
                <p:cNvPicPr/>
                <p:nvPr/>
              </p:nvPicPr>
              <p:blipFill>
                <a:blip r:embed="rId4"/>
                <a:stretch>
                  <a:fillRect/>
                </a:stretch>
              </p:blipFill>
              <p:spPr>
                <a:xfrm>
                  <a:off x="5521645" y="5717066"/>
                  <a:ext cx="330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A3BDC462-F90F-41C5-94B5-8101220D6977}"/>
                    </a:ext>
                  </a:extLst>
                </p14:cNvPr>
                <p14:cNvContentPartPr/>
                <p14:nvPr/>
              </p14:nvContentPartPr>
              <p14:xfrm>
                <a:off x="5582845" y="5734706"/>
                <a:ext cx="267480" cy="123480"/>
              </p14:xfrm>
            </p:contentPart>
          </mc:Choice>
          <mc:Fallback xmlns="">
            <p:pic>
              <p:nvPicPr>
                <p:cNvPr id="9" name="Ink 8">
                  <a:extLst>
                    <a:ext uri="{FF2B5EF4-FFF2-40B4-BE49-F238E27FC236}">
                      <a16:creationId xmlns:a16="http://schemas.microsoft.com/office/drawing/2014/main" id="{A3BDC462-F90F-41C5-94B5-8101220D6977}"/>
                    </a:ext>
                  </a:extLst>
                </p:cNvPr>
                <p:cNvPicPr/>
                <p:nvPr/>
              </p:nvPicPr>
              <p:blipFill>
                <a:blip r:embed="rId6"/>
                <a:stretch>
                  <a:fillRect/>
                </a:stretch>
              </p:blipFill>
              <p:spPr>
                <a:xfrm>
                  <a:off x="5565205" y="5717066"/>
                  <a:ext cx="303120" cy="159120"/>
                </a:xfrm>
                <a:prstGeom prst="rect">
                  <a:avLst/>
                </a:prstGeom>
              </p:spPr>
            </p:pic>
          </mc:Fallback>
        </mc:AlternateContent>
      </p:grpSp>
      <p:sp>
        <p:nvSpPr>
          <p:cNvPr id="11" name="TextBox 10">
            <a:extLst>
              <a:ext uri="{FF2B5EF4-FFF2-40B4-BE49-F238E27FC236}">
                <a16:creationId xmlns:a16="http://schemas.microsoft.com/office/drawing/2014/main" id="{6E3E027E-51EE-4B66-A361-3FDC3617DF7B}"/>
              </a:ext>
            </a:extLst>
          </p:cNvPr>
          <p:cNvSpPr txBox="1"/>
          <p:nvPr/>
        </p:nvSpPr>
        <p:spPr>
          <a:xfrm>
            <a:off x="9607199" y="5548544"/>
            <a:ext cx="2317072" cy="1169551"/>
          </a:xfrm>
          <a:prstGeom prst="rect">
            <a:avLst/>
          </a:prstGeom>
          <a:solidFill>
            <a:schemeClr val="tx1"/>
          </a:solidFill>
        </p:spPr>
        <p:txBody>
          <a:bodyPr wrap="square" rtlCol="0">
            <a:spAutoFit/>
          </a:bodyPr>
          <a:lstStyle/>
          <a:p>
            <a:r>
              <a:rPr lang="en-US" sz="1400" b="1" dirty="0">
                <a:solidFill>
                  <a:schemeClr val="bg1"/>
                </a:solidFill>
              </a:rPr>
              <a:t>NOTE:</a:t>
            </a:r>
          </a:p>
          <a:p>
            <a:r>
              <a:rPr lang="en-US" sz="1400" b="1" dirty="0" err="1">
                <a:solidFill>
                  <a:schemeClr val="bg1"/>
                </a:solidFill>
              </a:rPr>
              <a:t>x_country</a:t>
            </a:r>
            <a:r>
              <a:rPr lang="en-US" sz="1400" b="1" dirty="0">
                <a:solidFill>
                  <a:schemeClr val="bg1"/>
                </a:solidFill>
              </a:rPr>
              <a:t> has been eliminated from “WATCHED” table. Deemed unnecessarily included…</a:t>
            </a:r>
          </a:p>
        </p:txBody>
      </p:sp>
    </p:spTree>
    <p:extLst>
      <p:ext uri="{BB962C8B-B14F-4D97-AF65-F5344CB8AC3E}">
        <p14:creationId xmlns:p14="http://schemas.microsoft.com/office/powerpoint/2010/main" val="68881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D13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344557" y="2693504"/>
            <a:ext cx="5085522" cy="1325563"/>
          </a:xfrm>
        </p:spPr>
        <p:txBody>
          <a:bodyPr/>
          <a:lstStyle/>
          <a:p>
            <a:pPr algn="ctr"/>
            <a:r>
              <a:rPr lang="en-US" b="1" dirty="0">
                <a:solidFill>
                  <a:schemeClr val="bg1"/>
                </a:solidFill>
              </a:rPr>
              <a:t>RELATIONAL</a:t>
            </a:r>
            <a:br>
              <a:rPr lang="en-US" b="1" dirty="0">
                <a:solidFill>
                  <a:schemeClr val="bg1"/>
                </a:solidFill>
              </a:rPr>
            </a:br>
            <a:r>
              <a:rPr lang="en-US" b="1" dirty="0">
                <a:solidFill>
                  <a:schemeClr val="bg1"/>
                </a:solidFill>
              </a:rPr>
              <a:t>SCHEMA</a:t>
            </a:r>
          </a:p>
        </p:txBody>
      </p:sp>
      <p:pic>
        <p:nvPicPr>
          <p:cNvPr id="5" name="Picture 4" descr="Diagram&#10;&#10;Description automatically generated">
            <a:extLst>
              <a:ext uri="{FF2B5EF4-FFF2-40B4-BE49-F238E27FC236}">
                <a16:creationId xmlns:a16="http://schemas.microsoft.com/office/drawing/2014/main" id="{A4F8CC68-442F-46C1-B1B3-1525E9CAEB01}"/>
              </a:ext>
            </a:extLst>
          </p:cNvPr>
          <p:cNvPicPr>
            <a:picLocks noChangeAspect="1"/>
          </p:cNvPicPr>
          <p:nvPr/>
        </p:nvPicPr>
        <p:blipFill rotWithShape="1">
          <a:blip r:embed="rId2">
            <a:extLst>
              <a:ext uri="{28A0092B-C50C-407E-A947-70E740481C1C}">
                <a14:useLocalDpi xmlns:a14="http://schemas.microsoft.com/office/drawing/2010/main" val="0"/>
              </a:ext>
            </a:extLst>
          </a:blip>
          <a:srcRect l="5148" t="8116" r="6458" b="7537"/>
          <a:stretch/>
        </p:blipFill>
        <p:spPr>
          <a:xfrm>
            <a:off x="4492483" y="-7306"/>
            <a:ext cx="7702827" cy="686530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C6F6873-4B3C-468D-A200-1B73A435ED73}"/>
                  </a:ext>
                </a:extLst>
              </p14:cNvPr>
              <p14:cNvContentPartPr/>
              <p14:nvPr/>
            </p14:nvContentPartPr>
            <p14:xfrm>
              <a:off x="9294805" y="5565866"/>
              <a:ext cx="268200" cy="630000"/>
            </p14:xfrm>
          </p:contentPart>
        </mc:Choice>
        <mc:Fallback xmlns="">
          <p:pic>
            <p:nvPicPr>
              <p:cNvPr id="3" name="Ink 2">
                <a:extLst>
                  <a:ext uri="{FF2B5EF4-FFF2-40B4-BE49-F238E27FC236}">
                    <a16:creationId xmlns:a16="http://schemas.microsoft.com/office/drawing/2014/main" id="{4C6F6873-4B3C-468D-A200-1B73A435ED73}"/>
                  </a:ext>
                </a:extLst>
              </p:cNvPr>
              <p:cNvPicPr/>
              <p:nvPr/>
            </p:nvPicPr>
            <p:blipFill>
              <a:blip r:embed="rId4"/>
              <a:stretch>
                <a:fillRect/>
              </a:stretch>
            </p:blipFill>
            <p:spPr>
              <a:xfrm>
                <a:off x="9276805" y="5547866"/>
                <a:ext cx="303840" cy="665640"/>
              </a:xfrm>
              <a:prstGeom prst="rect">
                <a:avLst/>
              </a:prstGeom>
            </p:spPr>
          </p:pic>
        </mc:Fallback>
      </mc:AlternateContent>
      <p:sp>
        <p:nvSpPr>
          <p:cNvPr id="4" name="TextBox 3">
            <a:extLst>
              <a:ext uri="{FF2B5EF4-FFF2-40B4-BE49-F238E27FC236}">
                <a16:creationId xmlns:a16="http://schemas.microsoft.com/office/drawing/2014/main" id="{0FDDE9CE-FE9F-429C-AF7D-9F40B8D32895}"/>
              </a:ext>
            </a:extLst>
          </p:cNvPr>
          <p:cNvSpPr txBox="1"/>
          <p:nvPr/>
        </p:nvSpPr>
        <p:spPr>
          <a:xfrm>
            <a:off x="9450285" y="6003713"/>
            <a:ext cx="2270929" cy="523220"/>
          </a:xfrm>
          <a:prstGeom prst="rect">
            <a:avLst/>
          </a:prstGeom>
          <a:noFill/>
        </p:spPr>
        <p:txBody>
          <a:bodyPr wrap="square" rtlCol="0">
            <a:spAutoFit/>
          </a:bodyPr>
          <a:lstStyle/>
          <a:p>
            <a:r>
              <a:rPr lang="en-US" sz="1400" b="1" dirty="0" err="1"/>
              <a:t>x_description</a:t>
            </a:r>
            <a:r>
              <a:rPr lang="en-US" sz="1400" b="1" dirty="0"/>
              <a:t> is</a:t>
            </a:r>
          </a:p>
          <a:p>
            <a:r>
              <a:rPr lang="en-US" sz="1400" b="1" dirty="0"/>
              <a:t>the same variable…</a:t>
            </a:r>
          </a:p>
        </p:txBody>
      </p:sp>
    </p:spTree>
    <p:extLst>
      <p:ext uri="{BB962C8B-B14F-4D97-AF65-F5344CB8AC3E}">
        <p14:creationId xmlns:p14="http://schemas.microsoft.com/office/powerpoint/2010/main" val="159134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0" y="0"/>
            <a:ext cx="12192000" cy="1325563"/>
          </a:xfrm>
        </p:spPr>
        <p:txBody>
          <a:bodyPr/>
          <a:lstStyle/>
          <a:p>
            <a:pPr algn="ctr"/>
            <a:r>
              <a:rPr lang="en-US" b="1" dirty="0">
                <a:solidFill>
                  <a:schemeClr val="bg1"/>
                </a:solidFill>
              </a:rPr>
              <a:t>RELATIONAL SCHEMA (Continued)</a:t>
            </a:r>
          </a:p>
        </p:txBody>
      </p:sp>
      <p:sp>
        <p:nvSpPr>
          <p:cNvPr id="3" name="TextBox 2">
            <a:extLst>
              <a:ext uri="{FF2B5EF4-FFF2-40B4-BE49-F238E27FC236}">
                <a16:creationId xmlns:a16="http://schemas.microsoft.com/office/drawing/2014/main" id="{8D2C101D-51D2-4F6F-B347-D10318D576F4}"/>
              </a:ext>
            </a:extLst>
          </p:cNvPr>
          <p:cNvSpPr txBox="1"/>
          <p:nvPr/>
        </p:nvSpPr>
        <p:spPr>
          <a:xfrm>
            <a:off x="0" y="1202635"/>
            <a:ext cx="1219200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rPr>
              <a:t>USERACC</a:t>
            </a:r>
          </a:p>
          <a:p>
            <a:pPr marL="742950" lvl="1" indent="-285750">
              <a:buFont typeface="Arial" panose="020B0604020202020204" pitchFamily="34" charset="0"/>
              <a:buChar char="•"/>
            </a:pPr>
            <a:r>
              <a:rPr lang="en-US" b="1" dirty="0" err="1">
                <a:solidFill>
                  <a:srgbClr val="FFA7A7"/>
                </a:solidFill>
              </a:rPr>
              <a:t>u_username</a:t>
            </a:r>
            <a:r>
              <a:rPr lang="en-US" b="1" dirty="0">
                <a:solidFill>
                  <a:srgbClr val="FFA7A7"/>
                </a:solidFill>
              </a:rPr>
              <a:t> (PRIMARY KEY), </a:t>
            </a:r>
            <a:r>
              <a:rPr lang="en-US" b="1" dirty="0" err="1">
                <a:solidFill>
                  <a:srgbClr val="FFA7A7"/>
                </a:solidFill>
              </a:rPr>
              <a:t>u_numpurchase</a:t>
            </a:r>
            <a:r>
              <a:rPr lang="en-US" b="1" dirty="0">
                <a:solidFill>
                  <a:srgbClr val="FFA7A7"/>
                </a:solidFill>
              </a:rPr>
              <a:t>, </a:t>
            </a:r>
            <a:r>
              <a:rPr lang="en-US" b="1" dirty="0" err="1">
                <a:solidFill>
                  <a:srgbClr val="FFA7A7"/>
                </a:solidFill>
              </a:rPr>
              <a:t>u_acctbal</a:t>
            </a:r>
            <a:r>
              <a:rPr lang="en-US" b="1" dirty="0">
                <a:solidFill>
                  <a:srgbClr val="FFA7A7"/>
                </a:solidFill>
              </a:rPr>
              <a:t>, </a:t>
            </a:r>
            <a:r>
              <a:rPr lang="en-US" b="1" dirty="0" err="1">
                <a:solidFill>
                  <a:srgbClr val="FFA7A7"/>
                </a:solidFill>
              </a:rPr>
              <a:t>u_debt</a:t>
            </a:r>
            <a:r>
              <a:rPr lang="en-US" b="1" dirty="0">
                <a:solidFill>
                  <a:srgbClr val="FFA7A7"/>
                </a:solidFill>
              </a:rPr>
              <a:t>, </a:t>
            </a:r>
            <a:r>
              <a:rPr lang="en-US" b="1" dirty="0" err="1">
                <a:solidFill>
                  <a:srgbClr val="FFA7A7"/>
                </a:solidFill>
              </a:rPr>
              <a:t>u_debtmon</a:t>
            </a:r>
            <a:r>
              <a:rPr lang="en-US" b="1" dirty="0">
                <a:solidFill>
                  <a:srgbClr val="FFA7A7"/>
                </a:solidFill>
              </a:rPr>
              <a:t>, </a:t>
            </a:r>
            <a:r>
              <a:rPr lang="en-US" b="1" dirty="0" err="1">
                <a:solidFill>
                  <a:srgbClr val="FFA7A7"/>
                </a:solidFill>
              </a:rPr>
              <a:t>u_password</a:t>
            </a:r>
            <a:endParaRPr lang="en-US" b="1" dirty="0">
              <a:solidFill>
                <a:srgbClr val="FFA7A7"/>
              </a:solidFill>
            </a:endParaRPr>
          </a:p>
          <a:p>
            <a:pPr marL="285750" indent="-285750">
              <a:buFont typeface="Arial" panose="020B0604020202020204" pitchFamily="34" charset="0"/>
              <a:buChar char="•"/>
            </a:pPr>
            <a:r>
              <a:rPr lang="en-US" b="1" dirty="0">
                <a:solidFill>
                  <a:srgbClr val="FF8000"/>
                </a:solidFill>
              </a:rPr>
              <a:t>PURCHASES (weak entity)</a:t>
            </a:r>
          </a:p>
          <a:p>
            <a:pPr marL="742950" lvl="1" indent="-285750">
              <a:buFont typeface="Arial" panose="020B0604020202020204" pitchFamily="34" charset="0"/>
              <a:buChar char="•"/>
            </a:pPr>
            <a:r>
              <a:rPr lang="en-US" b="1" dirty="0" err="1">
                <a:solidFill>
                  <a:srgbClr val="FFD9A7"/>
                </a:solidFill>
              </a:rPr>
              <a:t>p_username</a:t>
            </a:r>
            <a:r>
              <a:rPr lang="en-US" b="1" dirty="0">
                <a:solidFill>
                  <a:srgbClr val="FFD9A7"/>
                </a:solidFill>
              </a:rPr>
              <a:t>, </a:t>
            </a:r>
            <a:r>
              <a:rPr lang="en-US" b="1" dirty="0" err="1">
                <a:solidFill>
                  <a:srgbClr val="FFD9A7"/>
                </a:solidFill>
              </a:rPr>
              <a:t>p_numpurchase</a:t>
            </a:r>
            <a:r>
              <a:rPr lang="en-US" b="1" dirty="0">
                <a:solidFill>
                  <a:srgbClr val="FFD9A7"/>
                </a:solidFill>
              </a:rPr>
              <a:t>, </a:t>
            </a:r>
            <a:r>
              <a:rPr lang="en-US" b="1" dirty="0" err="1">
                <a:solidFill>
                  <a:srgbClr val="FFD9A7"/>
                </a:solidFill>
              </a:rPr>
              <a:t>p_acctbal</a:t>
            </a:r>
            <a:r>
              <a:rPr lang="en-US" b="1" dirty="0">
                <a:solidFill>
                  <a:srgbClr val="FFD9A7"/>
                </a:solidFill>
              </a:rPr>
              <a:t>, </a:t>
            </a:r>
            <a:r>
              <a:rPr lang="en-US" b="1" dirty="0" err="1">
                <a:solidFill>
                  <a:srgbClr val="FFD9A7"/>
                </a:solidFill>
              </a:rPr>
              <a:t>p_title</a:t>
            </a:r>
            <a:r>
              <a:rPr lang="en-US" b="1" dirty="0">
                <a:solidFill>
                  <a:srgbClr val="FFD9A7"/>
                </a:solidFill>
              </a:rPr>
              <a:t>, </a:t>
            </a:r>
            <a:r>
              <a:rPr lang="en-US" b="1" dirty="0" err="1">
                <a:solidFill>
                  <a:srgbClr val="FFD9A7"/>
                </a:solidFill>
              </a:rPr>
              <a:t>p_year</a:t>
            </a:r>
            <a:r>
              <a:rPr lang="en-US" b="1" dirty="0">
                <a:solidFill>
                  <a:srgbClr val="FFD9A7"/>
                </a:solidFill>
              </a:rPr>
              <a:t>, </a:t>
            </a:r>
            <a:r>
              <a:rPr lang="en-US" b="1" dirty="0" err="1">
                <a:solidFill>
                  <a:srgbClr val="FFD9A7"/>
                </a:solidFill>
              </a:rPr>
              <a:t>p_genre</a:t>
            </a:r>
            <a:r>
              <a:rPr lang="en-US" b="1" dirty="0">
                <a:solidFill>
                  <a:srgbClr val="FFD9A7"/>
                </a:solidFill>
              </a:rPr>
              <a:t>, </a:t>
            </a:r>
            <a:r>
              <a:rPr lang="en-US" b="1" dirty="0" err="1">
                <a:solidFill>
                  <a:srgbClr val="FFD9A7"/>
                </a:solidFill>
              </a:rPr>
              <a:t>p_score</a:t>
            </a:r>
            <a:r>
              <a:rPr lang="en-US" b="1" dirty="0">
                <a:solidFill>
                  <a:srgbClr val="FFD9A7"/>
                </a:solidFill>
              </a:rPr>
              <a:t>, </a:t>
            </a:r>
            <a:r>
              <a:rPr lang="en-US" b="1" dirty="0" err="1">
                <a:solidFill>
                  <a:srgbClr val="FFD9A7"/>
                </a:solidFill>
              </a:rPr>
              <a:t>p_cost</a:t>
            </a:r>
            <a:r>
              <a:rPr lang="en-US" b="1" dirty="0">
                <a:solidFill>
                  <a:srgbClr val="FFD9A7"/>
                </a:solidFill>
              </a:rPr>
              <a:t>, </a:t>
            </a:r>
            <a:r>
              <a:rPr lang="en-US" b="1" dirty="0" err="1">
                <a:solidFill>
                  <a:srgbClr val="FFD9A7"/>
                </a:solidFill>
              </a:rPr>
              <a:t>p_paid</a:t>
            </a:r>
            <a:r>
              <a:rPr lang="en-US" b="1" dirty="0">
                <a:solidFill>
                  <a:srgbClr val="FFD9A7"/>
                </a:solidFill>
              </a:rPr>
              <a:t>, </a:t>
            </a:r>
            <a:r>
              <a:rPr lang="en-US" b="1" dirty="0" err="1">
                <a:solidFill>
                  <a:srgbClr val="FFD9A7"/>
                </a:solidFill>
              </a:rPr>
              <a:t>p_purchasetype</a:t>
            </a:r>
            <a:endParaRPr lang="en-US" b="1" dirty="0">
              <a:solidFill>
                <a:srgbClr val="FFD9A7"/>
              </a:solidFill>
            </a:endParaRPr>
          </a:p>
          <a:p>
            <a:pPr marL="285750" indent="-285750">
              <a:buFont typeface="Arial" panose="020B0604020202020204" pitchFamily="34" charset="0"/>
              <a:buChar char="•"/>
            </a:pPr>
            <a:r>
              <a:rPr lang="en-US" b="1" dirty="0">
                <a:solidFill>
                  <a:srgbClr val="FFFF00"/>
                </a:solidFill>
              </a:rPr>
              <a:t>MOVIE</a:t>
            </a:r>
          </a:p>
          <a:p>
            <a:pPr marL="742950" lvl="1" indent="-285750">
              <a:buFont typeface="Arial" panose="020B0604020202020204" pitchFamily="34" charset="0"/>
              <a:buChar char="•"/>
            </a:pPr>
            <a:r>
              <a:rPr lang="en-US" b="1" dirty="0" err="1">
                <a:solidFill>
                  <a:srgbClr val="FFFF89"/>
                </a:solidFill>
              </a:rPr>
              <a:t>m_title</a:t>
            </a:r>
            <a:r>
              <a:rPr lang="en-US" b="1" dirty="0">
                <a:solidFill>
                  <a:srgbClr val="FFFF89"/>
                </a:solidFill>
              </a:rPr>
              <a:t> (PRIMARY KEY), </a:t>
            </a:r>
            <a:r>
              <a:rPr lang="en-US" b="1" dirty="0" err="1">
                <a:solidFill>
                  <a:srgbClr val="FFFF89"/>
                </a:solidFill>
              </a:rPr>
              <a:t>m_year</a:t>
            </a:r>
            <a:r>
              <a:rPr lang="en-US" b="1" dirty="0">
                <a:solidFill>
                  <a:srgbClr val="FFFF89"/>
                </a:solidFill>
              </a:rPr>
              <a:t>, </a:t>
            </a:r>
            <a:r>
              <a:rPr lang="en-US" b="1" dirty="0" err="1">
                <a:solidFill>
                  <a:srgbClr val="FFFF89"/>
                </a:solidFill>
              </a:rPr>
              <a:t>m_genre</a:t>
            </a:r>
            <a:r>
              <a:rPr lang="en-US" b="1" dirty="0">
                <a:solidFill>
                  <a:srgbClr val="FFFF89"/>
                </a:solidFill>
              </a:rPr>
              <a:t>, </a:t>
            </a:r>
            <a:r>
              <a:rPr lang="en-US" b="1" dirty="0" err="1">
                <a:solidFill>
                  <a:srgbClr val="FFFF89"/>
                </a:solidFill>
              </a:rPr>
              <a:t>m_score</a:t>
            </a:r>
            <a:r>
              <a:rPr lang="en-US" b="1" dirty="0">
                <a:solidFill>
                  <a:srgbClr val="FFFF89"/>
                </a:solidFill>
              </a:rPr>
              <a:t>, </a:t>
            </a:r>
            <a:r>
              <a:rPr lang="en-US" b="1" dirty="0" err="1">
                <a:solidFill>
                  <a:srgbClr val="FFFF89"/>
                </a:solidFill>
              </a:rPr>
              <a:t>m_producer</a:t>
            </a:r>
            <a:r>
              <a:rPr lang="en-US" b="1" dirty="0">
                <a:solidFill>
                  <a:srgbClr val="FFFF89"/>
                </a:solidFill>
              </a:rPr>
              <a:t>, </a:t>
            </a:r>
            <a:r>
              <a:rPr lang="en-US" b="1" dirty="0" err="1">
                <a:solidFill>
                  <a:srgbClr val="FFFF89"/>
                </a:solidFill>
              </a:rPr>
              <a:t>m_studios</a:t>
            </a:r>
            <a:r>
              <a:rPr lang="en-US" b="1" dirty="0">
                <a:solidFill>
                  <a:srgbClr val="FFFF89"/>
                </a:solidFill>
              </a:rPr>
              <a:t>, </a:t>
            </a:r>
            <a:r>
              <a:rPr lang="en-US" b="1" dirty="0" err="1">
                <a:solidFill>
                  <a:srgbClr val="FFFF89"/>
                </a:solidFill>
              </a:rPr>
              <a:t>m_country</a:t>
            </a:r>
            <a:r>
              <a:rPr lang="en-US" b="1" dirty="0">
                <a:solidFill>
                  <a:srgbClr val="FFFF89"/>
                </a:solidFill>
              </a:rPr>
              <a:t>, </a:t>
            </a:r>
            <a:r>
              <a:rPr lang="en-US" b="1" dirty="0" err="1">
                <a:solidFill>
                  <a:srgbClr val="FFFF89"/>
                </a:solidFill>
              </a:rPr>
              <a:t>m_description</a:t>
            </a:r>
            <a:r>
              <a:rPr lang="en-US" b="1" dirty="0">
                <a:solidFill>
                  <a:srgbClr val="FFFF89"/>
                </a:solidFill>
              </a:rPr>
              <a:t>, </a:t>
            </a:r>
            <a:r>
              <a:rPr lang="en-US" b="1" dirty="0" err="1">
                <a:solidFill>
                  <a:srgbClr val="FFFF89"/>
                </a:solidFill>
              </a:rPr>
              <a:t>m_actors</a:t>
            </a:r>
            <a:r>
              <a:rPr lang="en-US" b="1" dirty="0">
                <a:solidFill>
                  <a:srgbClr val="FFFF89"/>
                </a:solidFill>
              </a:rPr>
              <a:t>, </a:t>
            </a:r>
            <a:r>
              <a:rPr lang="en-US" b="1" dirty="0" err="1">
                <a:solidFill>
                  <a:srgbClr val="FFFF89"/>
                </a:solidFill>
              </a:rPr>
              <a:t>m_type</a:t>
            </a:r>
            <a:r>
              <a:rPr lang="en-US" b="1" dirty="0">
                <a:solidFill>
                  <a:srgbClr val="FFFF89"/>
                </a:solidFill>
              </a:rPr>
              <a:t>, </a:t>
            </a:r>
            <a:r>
              <a:rPr lang="en-US" b="1" dirty="0" err="1">
                <a:solidFill>
                  <a:srgbClr val="FFFF89"/>
                </a:solidFill>
              </a:rPr>
              <a:t>m_rating</a:t>
            </a:r>
            <a:r>
              <a:rPr lang="en-US" b="1" dirty="0">
                <a:solidFill>
                  <a:srgbClr val="FFFF89"/>
                </a:solidFill>
              </a:rPr>
              <a:t>, </a:t>
            </a:r>
            <a:r>
              <a:rPr lang="en-US" b="1" dirty="0" err="1">
                <a:solidFill>
                  <a:srgbClr val="FFFF89"/>
                </a:solidFill>
              </a:rPr>
              <a:t>m_nominations</a:t>
            </a:r>
            <a:r>
              <a:rPr lang="en-US" b="1" dirty="0">
                <a:solidFill>
                  <a:srgbClr val="FFFF89"/>
                </a:solidFill>
              </a:rPr>
              <a:t>, </a:t>
            </a:r>
            <a:r>
              <a:rPr lang="en-US" b="1" dirty="0" err="1">
                <a:solidFill>
                  <a:srgbClr val="FFFF89"/>
                </a:solidFill>
              </a:rPr>
              <a:t>m_language</a:t>
            </a:r>
            <a:r>
              <a:rPr lang="en-US" b="1" dirty="0">
                <a:solidFill>
                  <a:srgbClr val="FFFF89"/>
                </a:solidFill>
              </a:rPr>
              <a:t>, </a:t>
            </a:r>
            <a:r>
              <a:rPr lang="en-US" b="1" dirty="0" err="1">
                <a:solidFill>
                  <a:srgbClr val="FFFF89"/>
                </a:solidFill>
              </a:rPr>
              <a:t>m_daterel</a:t>
            </a:r>
            <a:r>
              <a:rPr lang="en-US" b="1" dirty="0">
                <a:solidFill>
                  <a:srgbClr val="FFFF89"/>
                </a:solidFill>
              </a:rPr>
              <a:t>, </a:t>
            </a:r>
            <a:r>
              <a:rPr lang="en-US" b="1" dirty="0" err="1">
                <a:solidFill>
                  <a:srgbClr val="FFFF89"/>
                </a:solidFill>
              </a:rPr>
              <a:t>m_length</a:t>
            </a:r>
            <a:r>
              <a:rPr lang="en-US" b="1" dirty="0">
                <a:solidFill>
                  <a:srgbClr val="FFFF89"/>
                </a:solidFill>
              </a:rPr>
              <a:t>, </a:t>
            </a:r>
            <a:r>
              <a:rPr lang="en-US" b="1" dirty="0" err="1">
                <a:solidFill>
                  <a:srgbClr val="FFFF89"/>
                </a:solidFill>
              </a:rPr>
              <a:t>m_strkav</a:t>
            </a:r>
            <a:r>
              <a:rPr lang="en-US" b="1" dirty="0">
                <a:solidFill>
                  <a:srgbClr val="FFFF89"/>
                </a:solidFill>
              </a:rPr>
              <a:t>, </a:t>
            </a:r>
            <a:r>
              <a:rPr lang="en-US" b="1" dirty="0" err="1">
                <a:solidFill>
                  <a:srgbClr val="FFFF89"/>
                </a:solidFill>
              </a:rPr>
              <a:t>m_color</a:t>
            </a:r>
            <a:r>
              <a:rPr lang="en-US" b="1" dirty="0">
                <a:solidFill>
                  <a:srgbClr val="FFFF89"/>
                </a:solidFill>
              </a:rPr>
              <a:t>, </a:t>
            </a:r>
            <a:r>
              <a:rPr lang="en-US" b="1" dirty="0" err="1">
                <a:solidFill>
                  <a:srgbClr val="FFFF89"/>
                </a:solidFill>
              </a:rPr>
              <a:t>m_prevav</a:t>
            </a:r>
            <a:endParaRPr lang="en-US" b="1" dirty="0">
              <a:solidFill>
                <a:srgbClr val="FFFF89"/>
              </a:solidFill>
            </a:endParaRPr>
          </a:p>
          <a:p>
            <a:pPr marL="285750" indent="-285750">
              <a:buFont typeface="Arial" panose="020B0604020202020204" pitchFamily="34" charset="0"/>
              <a:buChar char="•"/>
            </a:pPr>
            <a:r>
              <a:rPr lang="en-US" b="1" dirty="0">
                <a:solidFill>
                  <a:srgbClr val="00FF00"/>
                </a:solidFill>
              </a:rPr>
              <a:t>WISHLIST (weak entity)</a:t>
            </a:r>
          </a:p>
          <a:p>
            <a:pPr marL="742950" lvl="1" indent="-285750">
              <a:buFont typeface="Arial" panose="020B0604020202020204" pitchFamily="34" charset="0"/>
              <a:buChar char="•"/>
            </a:pPr>
            <a:r>
              <a:rPr lang="en-US" b="1" dirty="0" err="1">
                <a:solidFill>
                  <a:srgbClr val="8BFF8B"/>
                </a:solidFill>
              </a:rPr>
              <a:t>w_username</a:t>
            </a:r>
            <a:r>
              <a:rPr lang="en-US" b="1" dirty="0">
                <a:solidFill>
                  <a:srgbClr val="8BFF8B"/>
                </a:solidFill>
              </a:rPr>
              <a:t>, </a:t>
            </a:r>
            <a:r>
              <a:rPr lang="en-US" b="1" dirty="0" err="1">
                <a:solidFill>
                  <a:srgbClr val="8BFF8B"/>
                </a:solidFill>
              </a:rPr>
              <a:t>w_title</a:t>
            </a:r>
            <a:r>
              <a:rPr lang="en-US" b="1" dirty="0">
                <a:solidFill>
                  <a:srgbClr val="8BFF8B"/>
                </a:solidFill>
              </a:rPr>
              <a:t>, </a:t>
            </a:r>
            <a:r>
              <a:rPr lang="en-US" b="1" dirty="0" err="1">
                <a:solidFill>
                  <a:srgbClr val="8BFF8B"/>
                </a:solidFill>
              </a:rPr>
              <a:t>w_year</a:t>
            </a:r>
            <a:r>
              <a:rPr lang="en-US" b="1" dirty="0">
                <a:solidFill>
                  <a:srgbClr val="8BFF8B"/>
                </a:solidFill>
              </a:rPr>
              <a:t>, </a:t>
            </a:r>
            <a:r>
              <a:rPr lang="en-US" b="1" dirty="0" err="1">
                <a:solidFill>
                  <a:srgbClr val="8BFF8B"/>
                </a:solidFill>
              </a:rPr>
              <a:t>w_genre</a:t>
            </a:r>
            <a:r>
              <a:rPr lang="en-US" b="1" dirty="0">
                <a:solidFill>
                  <a:srgbClr val="8BFF8B"/>
                </a:solidFill>
              </a:rPr>
              <a:t>, </a:t>
            </a:r>
            <a:r>
              <a:rPr lang="en-US" b="1" dirty="0" err="1">
                <a:solidFill>
                  <a:srgbClr val="8BFF8B"/>
                </a:solidFill>
              </a:rPr>
              <a:t>w_score</a:t>
            </a:r>
            <a:r>
              <a:rPr lang="en-US" b="1" dirty="0">
                <a:solidFill>
                  <a:srgbClr val="8BFF8B"/>
                </a:solidFill>
              </a:rPr>
              <a:t>, </a:t>
            </a:r>
            <a:r>
              <a:rPr lang="en-US" b="1" dirty="0" err="1">
                <a:solidFill>
                  <a:srgbClr val="8BFF8B"/>
                </a:solidFill>
              </a:rPr>
              <a:t>w_producer</a:t>
            </a:r>
            <a:r>
              <a:rPr lang="en-US" b="1" dirty="0">
                <a:solidFill>
                  <a:srgbClr val="8BFF8B"/>
                </a:solidFill>
              </a:rPr>
              <a:t>, </a:t>
            </a:r>
            <a:r>
              <a:rPr lang="en-US" b="1" dirty="0" err="1">
                <a:solidFill>
                  <a:srgbClr val="8BFF8B"/>
                </a:solidFill>
              </a:rPr>
              <a:t>w_studios</a:t>
            </a:r>
            <a:r>
              <a:rPr lang="en-US" b="1" dirty="0">
                <a:solidFill>
                  <a:srgbClr val="8BFF8B"/>
                </a:solidFill>
              </a:rPr>
              <a:t>, </a:t>
            </a:r>
            <a:r>
              <a:rPr lang="en-US" b="1" dirty="0" err="1">
                <a:solidFill>
                  <a:srgbClr val="8BFF8B"/>
                </a:solidFill>
              </a:rPr>
              <a:t>w_country</a:t>
            </a:r>
            <a:r>
              <a:rPr lang="en-US" b="1" dirty="0">
                <a:solidFill>
                  <a:srgbClr val="8BFF8B"/>
                </a:solidFill>
              </a:rPr>
              <a:t>, </a:t>
            </a:r>
            <a:r>
              <a:rPr lang="en-US" b="1" dirty="0" err="1">
                <a:solidFill>
                  <a:srgbClr val="8BFF8B"/>
                </a:solidFill>
              </a:rPr>
              <a:t>w_description</a:t>
            </a:r>
            <a:endParaRPr lang="en-US" b="1" dirty="0">
              <a:solidFill>
                <a:srgbClr val="8BFF8B"/>
              </a:solidFill>
            </a:endParaRPr>
          </a:p>
          <a:p>
            <a:pPr marL="285750" indent="-285750">
              <a:buFont typeface="Arial" panose="020B0604020202020204" pitchFamily="34" charset="0"/>
              <a:buChar char="•"/>
            </a:pPr>
            <a:r>
              <a:rPr lang="en-US" b="1" dirty="0">
                <a:solidFill>
                  <a:srgbClr val="00FFFF"/>
                </a:solidFill>
              </a:rPr>
              <a:t>WATCHED (weak entity)</a:t>
            </a:r>
          </a:p>
          <a:p>
            <a:pPr marL="742950" lvl="1" indent="-285750">
              <a:buFont typeface="Arial" panose="020B0604020202020204" pitchFamily="34" charset="0"/>
              <a:buChar char="•"/>
            </a:pPr>
            <a:r>
              <a:rPr lang="en-US" b="1" dirty="0" err="1">
                <a:solidFill>
                  <a:srgbClr val="9BFFFF"/>
                </a:solidFill>
              </a:rPr>
              <a:t>x_username</a:t>
            </a:r>
            <a:r>
              <a:rPr lang="en-US" b="1" dirty="0">
                <a:solidFill>
                  <a:srgbClr val="9BFFFF"/>
                </a:solidFill>
              </a:rPr>
              <a:t>, </a:t>
            </a:r>
            <a:r>
              <a:rPr lang="en-US" b="1" dirty="0" err="1">
                <a:solidFill>
                  <a:srgbClr val="9BFFFF"/>
                </a:solidFill>
              </a:rPr>
              <a:t>x_title</a:t>
            </a:r>
            <a:r>
              <a:rPr lang="en-US" b="1" dirty="0">
                <a:solidFill>
                  <a:srgbClr val="9BFFFF"/>
                </a:solidFill>
              </a:rPr>
              <a:t>, </a:t>
            </a:r>
            <a:r>
              <a:rPr lang="en-US" b="1" dirty="0" err="1">
                <a:solidFill>
                  <a:srgbClr val="9BFFFF"/>
                </a:solidFill>
              </a:rPr>
              <a:t>x_year</a:t>
            </a:r>
            <a:r>
              <a:rPr lang="en-US" b="1" dirty="0">
                <a:solidFill>
                  <a:srgbClr val="9BFFFF"/>
                </a:solidFill>
              </a:rPr>
              <a:t>, </a:t>
            </a:r>
            <a:r>
              <a:rPr lang="en-US" b="1" dirty="0" err="1">
                <a:solidFill>
                  <a:srgbClr val="9BFFFF"/>
                </a:solidFill>
              </a:rPr>
              <a:t>x_genre</a:t>
            </a:r>
            <a:r>
              <a:rPr lang="en-US" b="1" dirty="0">
                <a:solidFill>
                  <a:srgbClr val="9BFFFF"/>
                </a:solidFill>
              </a:rPr>
              <a:t>, </a:t>
            </a:r>
            <a:r>
              <a:rPr lang="en-US" b="1" dirty="0" err="1">
                <a:solidFill>
                  <a:srgbClr val="9BFFFF"/>
                </a:solidFill>
              </a:rPr>
              <a:t>x_score</a:t>
            </a:r>
            <a:r>
              <a:rPr lang="en-US" b="1" dirty="0">
                <a:solidFill>
                  <a:srgbClr val="9BFFFF"/>
                </a:solidFill>
              </a:rPr>
              <a:t>, </a:t>
            </a:r>
            <a:r>
              <a:rPr lang="en-US" b="1" dirty="0" err="1">
                <a:solidFill>
                  <a:srgbClr val="9BFFFF"/>
                </a:solidFill>
              </a:rPr>
              <a:t>x_producer</a:t>
            </a:r>
            <a:r>
              <a:rPr lang="en-US" b="1" dirty="0">
                <a:solidFill>
                  <a:srgbClr val="9BFFFF"/>
                </a:solidFill>
              </a:rPr>
              <a:t>, </a:t>
            </a:r>
            <a:r>
              <a:rPr lang="en-US" b="1" dirty="0" err="1">
                <a:solidFill>
                  <a:srgbClr val="9BFFFF"/>
                </a:solidFill>
              </a:rPr>
              <a:t>x_yourscore</a:t>
            </a:r>
            <a:r>
              <a:rPr lang="en-US" b="1" dirty="0">
                <a:solidFill>
                  <a:srgbClr val="9BFFFF"/>
                </a:solidFill>
              </a:rPr>
              <a:t>, </a:t>
            </a:r>
            <a:r>
              <a:rPr lang="en-US" b="1" dirty="0" err="1">
                <a:solidFill>
                  <a:srgbClr val="9BFFFF"/>
                </a:solidFill>
              </a:rPr>
              <a:t>x_studios</a:t>
            </a:r>
            <a:r>
              <a:rPr lang="en-US" b="1" dirty="0">
                <a:solidFill>
                  <a:srgbClr val="9BFFFF"/>
                </a:solidFill>
              </a:rPr>
              <a:t>, </a:t>
            </a:r>
            <a:r>
              <a:rPr lang="en-US" b="1" dirty="0" err="1">
                <a:solidFill>
                  <a:srgbClr val="9BFFFF"/>
                </a:solidFill>
              </a:rPr>
              <a:t>x_actors</a:t>
            </a:r>
            <a:r>
              <a:rPr lang="en-US" b="1" dirty="0">
                <a:solidFill>
                  <a:srgbClr val="9BFFFF"/>
                </a:solidFill>
              </a:rPr>
              <a:t>, </a:t>
            </a:r>
            <a:r>
              <a:rPr lang="en-US" b="1" dirty="0" err="1">
                <a:solidFill>
                  <a:srgbClr val="9BFFFF"/>
                </a:solidFill>
              </a:rPr>
              <a:t>x_type</a:t>
            </a:r>
            <a:r>
              <a:rPr lang="en-US" b="1" dirty="0">
                <a:solidFill>
                  <a:srgbClr val="9BFFFF"/>
                </a:solidFill>
              </a:rPr>
              <a:t>, </a:t>
            </a:r>
            <a:r>
              <a:rPr lang="en-US" b="1" dirty="0" err="1">
                <a:solidFill>
                  <a:srgbClr val="9BFFFF"/>
                </a:solidFill>
              </a:rPr>
              <a:t>x_rating</a:t>
            </a:r>
            <a:r>
              <a:rPr lang="en-US" b="1" dirty="0">
                <a:solidFill>
                  <a:srgbClr val="9BFFFF"/>
                </a:solidFill>
              </a:rPr>
              <a:t>, </a:t>
            </a:r>
            <a:r>
              <a:rPr lang="en-US" b="1" dirty="0" err="1">
                <a:solidFill>
                  <a:srgbClr val="9BFFFF"/>
                </a:solidFill>
              </a:rPr>
              <a:t>x_description</a:t>
            </a:r>
            <a:r>
              <a:rPr lang="en-US" b="1" dirty="0">
                <a:solidFill>
                  <a:srgbClr val="9BFFFF"/>
                </a:solidFill>
              </a:rPr>
              <a:t>, </a:t>
            </a:r>
            <a:r>
              <a:rPr lang="en-US" b="1" dirty="0" err="1">
                <a:solidFill>
                  <a:srgbClr val="9BFFFF"/>
                </a:solidFill>
              </a:rPr>
              <a:t>x_format</a:t>
            </a:r>
            <a:endParaRPr lang="en-US" b="1" dirty="0">
              <a:solidFill>
                <a:srgbClr val="9BFFFF"/>
              </a:solidFill>
            </a:endParaRPr>
          </a:p>
          <a:p>
            <a:pPr marL="285750" indent="-285750">
              <a:buFont typeface="Arial" panose="020B0604020202020204" pitchFamily="34" charset="0"/>
              <a:buChar char="•"/>
            </a:pPr>
            <a:r>
              <a:rPr lang="en-US" b="1" dirty="0">
                <a:solidFill>
                  <a:srgbClr val="8989FF"/>
                </a:solidFill>
              </a:rPr>
              <a:t>SCORE (weak entity)</a:t>
            </a:r>
          </a:p>
          <a:p>
            <a:pPr marL="742950" lvl="1" indent="-285750">
              <a:buFont typeface="Arial" panose="020B0604020202020204" pitchFamily="34" charset="0"/>
              <a:buChar char="•"/>
            </a:pPr>
            <a:r>
              <a:rPr lang="en-US" b="1" dirty="0" err="1">
                <a:solidFill>
                  <a:srgbClr val="C1C1FF"/>
                </a:solidFill>
              </a:rPr>
              <a:t>s_username</a:t>
            </a:r>
            <a:r>
              <a:rPr lang="en-US" b="1" dirty="0">
                <a:solidFill>
                  <a:srgbClr val="C1C1FF"/>
                </a:solidFill>
              </a:rPr>
              <a:t>, </a:t>
            </a:r>
            <a:r>
              <a:rPr lang="en-US" b="1" dirty="0" err="1">
                <a:solidFill>
                  <a:srgbClr val="C1C1FF"/>
                </a:solidFill>
              </a:rPr>
              <a:t>s_title</a:t>
            </a:r>
            <a:r>
              <a:rPr lang="en-US" b="1" dirty="0">
                <a:solidFill>
                  <a:srgbClr val="C1C1FF"/>
                </a:solidFill>
              </a:rPr>
              <a:t>, </a:t>
            </a:r>
            <a:r>
              <a:rPr lang="en-US" b="1" dirty="0" err="1">
                <a:solidFill>
                  <a:srgbClr val="C1C1FF"/>
                </a:solidFill>
              </a:rPr>
              <a:t>s_year</a:t>
            </a:r>
            <a:r>
              <a:rPr lang="en-US" b="1" dirty="0">
                <a:solidFill>
                  <a:srgbClr val="C1C1FF"/>
                </a:solidFill>
              </a:rPr>
              <a:t>, </a:t>
            </a:r>
            <a:r>
              <a:rPr lang="en-US" b="1" dirty="0" err="1">
                <a:solidFill>
                  <a:srgbClr val="C1C1FF"/>
                </a:solidFill>
              </a:rPr>
              <a:t>s_genre</a:t>
            </a:r>
            <a:r>
              <a:rPr lang="en-US" b="1" dirty="0">
                <a:solidFill>
                  <a:srgbClr val="C1C1FF"/>
                </a:solidFill>
              </a:rPr>
              <a:t>, </a:t>
            </a:r>
            <a:r>
              <a:rPr lang="en-US" b="1" dirty="0" err="1">
                <a:solidFill>
                  <a:srgbClr val="C1C1FF"/>
                </a:solidFill>
              </a:rPr>
              <a:t>s_score</a:t>
            </a:r>
            <a:r>
              <a:rPr lang="en-US" b="1" dirty="0">
                <a:solidFill>
                  <a:srgbClr val="C1C1FF"/>
                </a:solidFill>
              </a:rPr>
              <a:t>, </a:t>
            </a:r>
            <a:r>
              <a:rPr lang="en-US" b="1" dirty="0" err="1">
                <a:solidFill>
                  <a:srgbClr val="C1C1FF"/>
                </a:solidFill>
              </a:rPr>
              <a:t>s_studios</a:t>
            </a:r>
            <a:r>
              <a:rPr lang="en-US" b="1" dirty="0">
                <a:solidFill>
                  <a:srgbClr val="C1C1FF"/>
                </a:solidFill>
              </a:rPr>
              <a:t>, </a:t>
            </a:r>
            <a:r>
              <a:rPr lang="en-US" b="1" dirty="0" err="1">
                <a:solidFill>
                  <a:srgbClr val="C1C1FF"/>
                </a:solidFill>
              </a:rPr>
              <a:t>s_yourscore</a:t>
            </a:r>
            <a:r>
              <a:rPr lang="en-US" b="1" dirty="0">
                <a:solidFill>
                  <a:srgbClr val="C1C1FF"/>
                </a:solidFill>
              </a:rPr>
              <a:t>, </a:t>
            </a:r>
            <a:r>
              <a:rPr lang="en-US" b="1" dirty="0" err="1">
                <a:solidFill>
                  <a:srgbClr val="C1C1FF"/>
                </a:solidFill>
              </a:rPr>
              <a:t>s_rtscore</a:t>
            </a:r>
            <a:r>
              <a:rPr lang="en-US" b="1" dirty="0">
                <a:solidFill>
                  <a:srgbClr val="C1C1FF"/>
                </a:solidFill>
              </a:rPr>
              <a:t>, </a:t>
            </a:r>
            <a:r>
              <a:rPr lang="en-US" b="1" dirty="0" err="1">
                <a:solidFill>
                  <a:srgbClr val="C1C1FF"/>
                </a:solidFill>
              </a:rPr>
              <a:t>s_imdbscore</a:t>
            </a:r>
            <a:endParaRPr lang="en-US" b="1" dirty="0">
              <a:solidFill>
                <a:srgbClr val="C1C1FF"/>
              </a:solidFill>
            </a:endParaRPr>
          </a:p>
          <a:p>
            <a:pPr marL="285750" indent="-285750">
              <a:buFont typeface="Arial" panose="020B0604020202020204" pitchFamily="34" charset="0"/>
              <a:buChar char="•"/>
            </a:pPr>
            <a:r>
              <a:rPr lang="en-US" b="1" dirty="0">
                <a:solidFill>
                  <a:srgbClr val="C681FF"/>
                </a:solidFill>
              </a:rPr>
              <a:t>HOTMOVIES</a:t>
            </a:r>
          </a:p>
          <a:p>
            <a:pPr marL="742950" lvl="1" indent="-285750">
              <a:buFont typeface="Arial" panose="020B0604020202020204" pitchFamily="34" charset="0"/>
              <a:buChar char="•"/>
            </a:pPr>
            <a:r>
              <a:rPr lang="en-US" b="1" dirty="0" err="1">
                <a:solidFill>
                  <a:srgbClr val="E1BDFF"/>
                </a:solidFill>
              </a:rPr>
              <a:t>h_title</a:t>
            </a:r>
            <a:r>
              <a:rPr lang="en-US" b="1" dirty="0">
                <a:solidFill>
                  <a:srgbClr val="E1BDFF"/>
                </a:solidFill>
              </a:rPr>
              <a:t> (PRIMARY KEY), </a:t>
            </a:r>
            <a:r>
              <a:rPr lang="en-US" b="1" dirty="0" err="1">
                <a:solidFill>
                  <a:srgbClr val="E1BDFF"/>
                </a:solidFill>
              </a:rPr>
              <a:t>h_year</a:t>
            </a:r>
            <a:r>
              <a:rPr lang="en-US" b="1" dirty="0">
                <a:solidFill>
                  <a:srgbClr val="E1BDFF"/>
                </a:solidFill>
              </a:rPr>
              <a:t>, </a:t>
            </a:r>
            <a:r>
              <a:rPr lang="en-US" b="1" dirty="0" err="1">
                <a:solidFill>
                  <a:srgbClr val="E1BDFF"/>
                </a:solidFill>
              </a:rPr>
              <a:t>h_genre</a:t>
            </a:r>
            <a:r>
              <a:rPr lang="en-US" b="1" dirty="0">
                <a:solidFill>
                  <a:srgbClr val="E1BDFF"/>
                </a:solidFill>
              </a:rPr>
              <a:t>, </a:t>
            </a:r>
            <a:r>
              <a:rPr lang="en-US" b="1" dirty="0" err="1">
                <a:solidFill>
                  <a:srgbClr val="E1BDFF"/>
                </a:solidFill>
              </a:rPr>
              <a:t>h_studios</a:t>
            </a:r>
            <a:endParaRPr lang="en-US" b="1" dirty="0">
              <a:solidFill>
                <a:srgbClr val="E1BDFF"/>
              </a:solidFill>
            </a:endParaRPr>
          </a:p>
          <a:p>
            <a:pPr marL="285750" indent="-285750">
              <a:buFont typeface="Arial" panose="020B0604020202020204" pitchFamily="34" charset="0"/>
              <a:buChar char="•"/>
            </a:pPr>
            <a:r>
              <a:rPr lang="en-US" b="1" dirty="0">
                <a:solidFill>
                  <a:schemeClr val="bg1">
                    <a:lumMod val="75000"/>
                  </a:schemeClr>
                </a:solidFill>
              </a:rPr>
              <a:t>ACTORS</a:t>
            </a:r>
          </a:p>
          <a:p>
            <a:pPr marL="742950" lvl="1" indent="-285750">
              <a:buFont typeface="Arial" panose="020B0604020202020204" pitchFamily="34" charset="0"/>
              <a:buChar char="•"/>
            </a:pPr>
            <a:r>
              <a:rPr lang="en-US" b="1" dirty="0" err="1">
                <a:solidFill>
                  <a:schemeClr val="bg1"/>
                </a:solidFill>
              </a:rPr>
              <a:t>a_actors</a:t>
            </a:r>
            <a:r>
              <a:rPr lang="en-US" b="1" dirty="0">
                <a:solidFill>
                  <a:schemeClr val="bg1"/>
                </a:solidFill>
              </a:rPr>
              <a:t> (PRIMARY KEY), </a:t>
            </a:r>
            <a:r>
              <a:rPr lang="en-US" b="1" dirty="0" err="1">
                <a:solidFill>
                  <a:schemeClr val="bg1"/>
                </a:solidFill>
              </a:rPr>
              <a:t>a_titles</a:t>
            </a:r>
            <a:r>
              <a:rPr lang="en-US" b="1" dirty="0">
                <a:solidFill>
                  <a:schemeClr val="bg1"/>
                </a:solidFill>
              </a:rPr>
              <a:t>, </a:t>
            </a:r>
            <a:r>
              <a:rPr lang="en-US" b="1" dirty="0" err="1">
                <a:solidFill>
                  <a:schemeClr val="bg1"/>
                </a:solidFill>
              </a:rPr>
              <a:t>a_birthdate</a:t>
            </a:r>
            <a:r>
              <a:rPr lang="en-US" b="1" dirty="0">
                <a:solidFill>
                  <a:schemeClr val="bg1"/>
                </a:solidFill>
              </a:rPr>
              <a:t>, </a:t>
            </a:r>
            <a:r>
              <a:rPr lang="en-US" b="1" dirty="0" err="1">
                <a:solidFill>
                  <a:schemeClr val="bg1"/>
                </a:solidFill>
              </a:rPr>
              <a:t>a_birthloc</a:t>
            </a:r>
            <a:r>
              <a:rPr lang="en-US" b="1" dirty="0">
                <a:solidFill>
                  <a:schemeClr val="bg1"/>
                </a:solidFill>
              </a:rPr>
              <a:t>, </a:t>
            </a:r>
            <a:r>
              <a:rPr lang="en-US" b="1" dirty="0" err="1">
                <a:solidFill>
                  <a:schemeClr val="bg1"/>
                </a:solidFill>
              </a:rPr>
              <a:t>a_death</a:t>
            </a:r>
            <a:r>
              <a:rPr lang="en-US" b="1" dirty="0">
                <a:solidFill>
                  <a:schemeClr val="bg1"/>
                </a:solidFill>
              </a:rPr>
              <a:t>, </a:t>
            </a:r>
            <a:r>
              <a:rPr lang="en-US" b="1" dirty="0" err="1">
                <a:solidFill>
                  <a:schemeClr val="bg1"/>
                </a:solidFill>
              </a:rPr>
              <a:t>a_deathloc</a:t>
            </a:r>
            <a:endParaRPr lang="en-US" b="1" dirty="0">
              <a:solidFill>
                <a:schemeClr val="bg1"/>
              </a:solidFill>
            </a:endParaRPr>
          </a:p>
        </p:txBody>
      </p:sp>
    </p:spTree>
    <p:extLst>
      <p:ext uri="{BB962C8B-B14F-4D97-AF65-F5344CB8AC3E}">
        <p14:creationId xmlns:p14="http://schemas.microsoft.com/office/powerpoint/2010/main" val="2944930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0C9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188B-2585-4FB1-937A-02BADD5A5A6C}"/>
              </a:ext>
            </a:extLst>
          </p:cNvPr>
          <p:cNvSpPr>
            <a:spLocks noGrp="1"/>
          </p:cNvSpPr>
          <p:nvPr>
            <p:ph type="title"/>
          </p:nvPr>
        </p:nvSpPr>
        <p:spPr>
          <a:xfrm>
            <a:off x="838200" y="0"/>
            <a:ext cx="10515600" cy="1325563"/>
          </a:xfrm>
        </p:spPr>
        <p:txBody>
          <a:bodyPr/>
          <a:lstStyle/>
          <a:p>
            <a:pPr algn="ctr"/>
            <a:r>
              <a:rPr lang="en-US" b="1" dirty="0">
                <a:solidFill>
                  <a:srgbClr val="FF00FF"/>
                </a:solidFill>
              </a:rPr>
              <a:t>DEFINITIONS</a:t>
            </a:r>
          </a:p>
        </p:txBody>
      </p:sp>
      <p:sp>
        <p:nvSpPr>
          <p:cNvPr id="5" name="TextBox 4">
            <a:extLst>
              <a:ext uri="{FF2B5EF4-FFF2-40B4-BE49-F238E27FC236}">
                <a16:creationId xmlns:a16="http://schemas.microsoft.com/office/drawing/2014/main" id="{21A3F105-D84F-43E5-946B-0D041B2D86BB}"/>
              </a:ext>
            </a:extLst>
          </p:cNvPr>
          <p:cNvSpPr txBox="1"/>
          <p:nvPr/>
        </p:nvSpPr>
        <p:spPr>
          <a:xfrm>
            <a:off x="82826" y="867086"/>
            <a:ext cx="12026348" cy="5324535"/>
          </a:xfrm>
          <a:prstGeom prst="rect">
            <a:avLst/>
          </a:prstGeom>
          <a:noFill/>
        </p:spPr>
        <p:txBody>
          <a:bodyPr wrap="square" rtlCol="0">
            <a:spAutoFit/>
          </a:bodyPr>
          <a:lstStyle/>
          <a:p>
            <a:endParaRPr lang="en-US" sz="2800" dirty="0">
              <a:solidFill>
                <a:schemeClr val="bg1"/>
              </a:solidFill>
            </a:endParaRPr>
          </a:p>
          <a:p>
            <a:pPr marL="285750" indent="-285750">
              <a:buFont typeface="Arial" panose="020B0604020202020204" pitchFamily="34" charset="0"/>
              <a:buChar char="•"/>
            </a:pPr>
            <a:r>
              <a:rPr lang="en-US" sz="2400" dirty="0">
                <a:solidFill>
                  <a:srgbClr val="FF0000"/>
                </a:solidFill>
              </a:rPr>
              <a:t>UserAcc – essentially the account of the user for authentication purposes.</a:t>
            </a:r>
          </a:p>
          <a:p>
            <a:pPr marL="285750" indent="-285750">
              <a:buFont typeface="Arial" panose="020B0604020202020204" pitchFamily="34" charset="0"/>
              <a:buChar char="•"/>
            </a:pPr>
            <a:r>
              <a:rPr lang="en-US" sz="2400" dirty="0">
                <a:solidFill>
                  <a:srgbClr val="FF8000"/>
                </a:solidFill>
              </a:rPr>
              <a:t>Movies – the massive repository containing information of the many films that have been brought out into existence. You can add new or rediscovered films to the database as well.</a:t>
            </a:r>
          </a:p>
          <a:p>
            <a:pPr marL="285750" indent="-285750">
              <a:buFont typeface="Arial" panose="020B0604020202020204" pitchFamily="34" charset="0"/>
              <a:buChar char="•"/>
            </a:pPr>
            <a:r>
              <a:rPr lang="en-US" sz="2400" dirty="0">
                <a:solidFill>
                  <a:srgbClr val="FFFF00"/>
                </a:solidFill>
              </a:rPr>
              <a:t>Purchases (weak entity) – option to view purchases that have been made on your account. Also includes feature to purchase a film.</a:t>
            </a:r>
          </a:p>
          <a:p>
            <a:pPr marL="285750" indent="-285750">
              <a:buFont typeface="Arial" panose="020B0604020202020204" pitchFamily="34" charset="0"/>
              <a:buChar char="•"/>
            </a:pPr>
            <a:r>
              <a:rPr lang="en-US" sz="2400" dirty="0">
                <a:solidFill>
                  <a:srgbClr val="00FF00"/>
                </a:solidFill>
              </a:rPr>
              <a:t>Wishlist (weak entity) – personalized list of films you haven’t seen but wish to see.</a:t>
            </a:r>
          </a:p>
          <a:p>
            <a:pPr marL="285750" indent="-285750">
              <a:buFont typeface="Arial" panose="020B0604020202020204" pitchFamily="34" charset="0"/>
              <a:buChar char="•"/>
            </a:pPr>
            <a:r>
              <a:rPr lang="en-US" sz="2400" dirty="0">
                <a:solidFill>
                  <a:srgbClr val="00FFFF"/>
                </a:solidFill>
              </a:rPr>
              <a:t>Score (weak entity) – repository containing film titles and the scores they have received through score reception databases like Rotten Tomatoes or IMBD. You can also add your own personalized score.</a:t>
            </a:r>
          </a:p>
          <a:p>
            <a:pPr marL="285750" indent="-285750">
              <a:buFont typeface="Arial" panose="020B0604020202020204" pitchFamily="34" charset="0"/>
              <a:buChar char="•"/>
            </a:pPr>
            <a:r>
              <a:rPr lang="en-US" sz="2400" dirty="0">
                <a:solidFill>
                  <a:srgbClr val="8989FF"/>
                </a:solidFill>
              </a:rPr>
              <a:t>Watched (weak entity) – personalized list of films you have already watched and/or own.</a:t>
            </a:r>
          </a:p>
          <a:p>
            <a:pPr marL="285750" indent="-285750">
              <a:buFont typeface="Arial" panose="020B0604020202020204" pitchFamily="34" charset="0"/>
              <a:buChar char="•"/>
            </a:pPr>
            <a:r>
              <a:rPr lang="en-US" sz="2400" dirty="0">
                <a:solidFill>
                  <a:srgbClr val="C681FF"/>
                </a:solidFill>
              </a:rPr>
              <a:t>Hotlist – sub list of Movies repository containing only the movies that are trending.</a:t>
            </a:r>
          </a:p>
          <a:p>
            <a:pPr marL="285750" indent="-285750">
              <a:buFont typeface="Arial" panose="020B0604020202020204" pitchFamily="34" charset="0"/>
              <a:buChar char="•"/>
            </a:pPr>
            <a:r>
              <a:rPr lang="en-US" sz="2400" dirty="0">
                <a:solidFill>
                  <a:schemeClr val="bg1"/>
                </a:solidFill>
              </a:rPr>
              <a:t>Actors – list of actors who participated in movies listed in the database and includes small facts about their life (i.e., birth and death).</a:t>
            </a:r>
          </a:p>
        </p:txBody>
      </p:sp>
    </p:spTree>
    <p:extLst>
      <p:ext uri="{BB962C8B-B14F-4D97-AF65-F5344CB8AC3E}">
        <p14:creationId xmlns:p14="http://schemas.microsoft.com/office/powerpoint/2010/main" val="20447576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TotalTime>
  <Words>3656</Words>
  <Application>Microsoft Office PowerPoint</Application>
  <PresentationFormat>Widescreen</PresentationFormat>
  <Paragraphs>195</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MOVIE DATABASE COLLECTION</vt:lpstr>
      <vt:lpstr>SYSTEM DESCRIPTION</vt:lpstr>
      <vt:lpstr>IMPLEMENTATION</vt:lpstr>
      <vt:lpstr>USER-CASE DIAGRAM INTERACTIONS</vt:lpstr>
      <vt:lpstr>UML USE-CASE DIAGRAM</vt:lpstr>
      <vt:lpstr>E/R DIAGRAM</vt:lpstr>
      <vt:lpstr>RELATIONAL SCHEMA</vt:lpstr>
      <vt:lpstr>RELATIONAL SCHEMA (Continued)</vt:lpstr>
      <vt:lpstr>DEFINITIONS</vt:lpstr>
      <vt:lpstr>FUNCTIONS  (screenshots and explanations)</vt:lpstr>
      <vt:lpstr>FUNCTION #8 – Input Rules</vt:lpstr>
      <vt:lpstr>FUNCTION #7 – Security and Log In</vt:lpstr>
      <vt:lpstr>FUNCTION #7 – Security and Log In</vt:lpstr>
      <vt:lpstr>FUNCTION #7 – Security and Log In</vt:lpstr>
      <vt:lpstr>FUNCTION #1 – Movie Search &amp; Update</vt:lpstr>
      <vt:lpstr>FUNCTION #1 – Movie Search &amp; Update</vt:lpstr>
      <vt:lpstr>FUNCTION #1 – Movie Search &amp; Update</vt:lpstr>
      <vt:lpstr>FUNCTION #1 – Movie Search &amp; Update</vt:lpstr>
      <vt:lpstr>FUNCTION #1 – Movie Search &amp; Update</vt:lpstr>
      <vt:lpstr>FUNCTION #2 – Purchase List</vt:lpstr>
      <vt:lpstr>FUNCTION #2 – Purchase List</vt:lpstr>
      <vt:lpstr>FUNCTION #2 – Purchase List</vt:lpstr>
      <vt:lpstr>FUNCTIONS #3 &amp; #4 – WatchedList and Wishlist</vt:lpstr>
      <vt:lpstr>FUNCTIONS #3 &amp; #4 – WatchedList and Wishlist</vt:lpstr>
      <vt:lpstr>FUNCTIONS #3 &amp; #4 – WatchedList and Wishlist</vt:lpstr>
      <vt:lpstr>FUNCTIONS #3 &amp; #4 – WatchedList and Wishlist</vt:lpstr>
      <vt:lpstr>FUNCTIONS #3 &amp; #4 – WatchedList and Wishlist</vt:lpstr>
      <vt:lpstr>FUNCTION #5 – ScoreList</vt:lpstr>
      <vt:lpstr>FUNCTION #5 – ScoreList</vt:lpstr>
      <vt:lpstr>FUNCTION #5 – ScoreList</vt:lpstr>
      <vt:lpstr>FUNCTION #5 – ScoreList</vt:lpstr>
      <vt:lpstr>FUNCTION #6 – Actors List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DATABASE COLLECTION</dc:title>
  <dc:creator>Baudelio Perez</dc:creator>
  <cp:lastModifiedBy>Baudelio Perez</cp:lastModifiedBy>
  <cp:revision>96</cp:revision>
  <dcterms:created xsi:type="dcterms:W3CDTF">2020-10-20T09:40:27Z</dcterms:created>
  <dcterms:modified xsi:type="dcterms:W3CDTF">2020-12-12T05:17:50Z</dcterms:modified>
</cp:coreProperties>
</file>